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8" r:id="rId2"/>
    <p:sldId id="262" r:id="rId3"/>
    <p:sldId id="266" r:id="rId4"/>
    <p:sldId id="304" r:id="rId5"/>
    <p:sldId id="268" r:id="rId6"/>
    <p:sldId id="270" r:id="rId7"/>
    <p:sldId id="271" r:id="rId8"/>
    <p:sldId id="269" r:id="rId9"/>
    <p:sldId id="276" r:id="rId10"/>
    <p:sldId id="274" r:id="rId11"/>
    <p:sldId id="273" r:id="rId12"/>
    <p:sldId id="277" r:id="rId13"/>
    <p:sldId id="282" r:id="rId14"/>
    <p:sldId id="275" r:id="rId15"/>
    <p:sldId id="288" r:id="rId16"/>
    <p:sldId id="283" r:id="rId17"/>
    <p:sldId id="291" r:id="rId18"/>
    <p:sldId id="289" r:id="rId19"/>
    <p:sldId id="290" r:id="rId20"/>
    <p:sldId id="284" r:id="rId21"/>
    <p:sldId id="306" r:id="rId22"/>
    <p:sldId id="305" r:id="rId23"/>
    <p:sldId id="301" r:id="rId24"/>
    <p:sldId id="302" r:id="rId25"/>
    <p:sldId id="292" r:id="rId26"/>
    <p:sldId id="286" r:id="rId27"/>
    <p:sldId id="285" r:id="rId28"/>
    <p:sldId id="303" r:id="rId29"/>
    <p:sldId id="297" r:id="rId30"/>
    <p:sldId id="295" r:id="rId31"/>
    <p:sldId id="296" r:id="rId32"/>
    <p:sldId id="298" r:id="rId33"/>
    <p:sldId id="293" r:id="rId34"/>
    <p:sldId id="294" r:id="rId35"/>
    <p:sldId id="267"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4" autoAdjust="0"/>
    <p:restoredTop sz="94694" autoAdjust="0"/>
  </p:normalViewPr>
  <p:slideViewPr>
    <p:cSldViewPr snapToGrid="0">
      <p:cViewPr varScale="1">
        <p:scale>
          <a:sx n="111" d="100"/>
          <a:sy n="111" d="100"/>
        </p:scale>
        <p:origin x="44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2022-06-29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for a headline and text or other content 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for a headline and content in two columns (text, picture, diagram, film etc.). You can also insert captions</a:t>
            </a: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Full-page image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full-page 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headers.</a:t>
            </a: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dirty="0"/>
              <a:t>Thank you for your attention</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dirty="0"/>
              <a:t>Name, organisation, phone, email, web address etc.</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dirty="0"/>
              <a:t>contact details</a:t>
            </a:r>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294"/>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dirty="0"/>
              <a:t>Chapter</a:t>
            </a:r>
          </a:p>
          <a:p>
            <a:pPr lvl="1"/>
            <a:r>
              <a:rPr lang="en-GB" noProof="0" dirty="0"/>
              <a:t>Level two</a:t>
            </a:r>
          </a:p>
          <a:p>
            <a:pPr lvl="2"/>
            <a:r>
              <a:rPr lang="en-GB" noProof="0" dirty="0"/>
              <a:t>Level three</a:t>
            </a:r>
          </a:p>
          <a:p>
            <a:pPr lvl="3"/>
            <a:r>
              <a:rPr lang="en-GB" noProof="0" dirty="0"/>
              <a:t>Level four</a:t>
            </a:r>
          </a:p>
          <a:p>
            <a:pPr lvl="4"/>
            <a:r>
              <a:rPr lang="en-GB" noProof="0" dirty="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768720" y="1250479"/>
            <a:ext cx="9862886" cy="880197"/>
          </a:xfrm>
        </p:spPr>
        <p:txBody>
          <a:bodyPr/>
          <a:lstStyle>
            <a:lvl1pPr>
              <a:defRPr/>
            </a:lvl1pPr>
          </a:lstStyle>
          <a:p>
            <a:r>
              <a:rPr lang="en-GB" noProof="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20" y="2397440"/>
            <a:ext cx="9862886" cy="3648517"/>
          </a:xfrm>
        </p:spPr>
        <p:txBody>
          <a:bodyPr/>
          <a:lstStyle>
            <a:lvl1pPr>
              <a:defRPr/>
            </a:lvl1pPr>
            <a:lvl2pPr>
              <a:defRPr/>
            </a:lvl2pPr>
            <a:lvl3pPr>
              <a:defRPr/>
            </a:lvl3pPr>
            <a:lvl4pPr>
              <a:defRPr/>
            </a:lvl4pPr>
            <a:lvl5pPr>
              <a:defRPr/>
            </a:lvl5pPr>
          </a:lstStyle>
          <a:p>
            <a:pPr lvl="0"/>
            <a:r>
              <a:rPr lang="en-GB" noProof="0" dirty="0"/>
              <a:t>Text</a:t>
            </a:r>
          </a:p>
          <a:p>
            <a:pPr lvl="1"/>
            <a:r>
              <a:rPr lang="en-GB" noProof="0" dirty="0"/>
              <a:t>Level two</a:t>
            </a:r>
          </a:p>
          <a:p>
            <a:pPr lvl="2"/>
            <a:r>
              <a:rPr lang="en-GB" noProof="0" dirty="0"/>
              <a:t>Level three</a:t>
            </a:r>
          </a:p>
          <a:p>
            <a:pPr lvl="3"/>
            <a:r>
              <a:rPr lang="en-GB" noProof="0" dirty="0"/>
              <a:t>Level four</a:t>
            </a:r>
          </a:p>
          <a:p>
            <a:pPr lvl="4"/>
            <a:r>
              <a:rPr lang="en-GB" noProof="0" dirty="0"/>
              <a:t>Level </a:t>
            </a:r>
            <a:r>
              <a:rPr lang="en-GB" noProof="0" dirty="0" err="1"/>
              <a:t>fiv</a:t>
            </a:r>
            <a:endParaRPr lang="en-GB" noProof="0" dirty="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to the right: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pnas.org/doi/full/10.1073/pnas.1800889115#core-r45"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E37845B4-6E32-D089-10BA-87F299D83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733" y="408594"/>
            <a:ext cx="7332416" cy="5497168"/>
          </a:xfrm>
          <a:prstGeom prst="rect">
            <a:avLst/>
          </a:prstGeom>
        </p:spPr>
      </p:pic>
      <p:sp>
        <p:nvSpPr>
          <p:cNvPr id="5" name="textruta 4">
            <a:extLst>
              <a:ext uri="{FF2B5EF4-FFF2-40B4-BE49-F238E27FC236}">
                <a16:creationId xmlns:a16="http://schemas.microsoft.com/office/drawing/2014/main" id="{C15D5F22-2205-8AEE-E51F-F57AE46A1210}"/>
              </a:ext>
            </a:extLst>
          </p:cNvPr>
          <p:cNvSpPr txBox="1"/>
          <p:nvPr/>
        </p:nvSpPr>
        <p:spPr>
          <a:xfrm>
            <a:off x="3738623" y="6111433"/>
            <a:ext cx="914400" cy="914400"/>
          </a:xfrm>
          <a:prstGeom prst="rect">
            <a:avLst/>
          </a:prstGeom>
          <a:noFill/>
        </p:spPr>
        <p:txBody>
          <a:bodyPr wrap="none" lIns="0" tIns="0" rIns="0" bIns="0" rtlCol="0">
            <a:noAutofit/>
          </a:bodyPr>
          <a:lstStyle/>
          <a:p>
            <a:pPr>
              <a:lnSpc>
                <a:spcPts val="3000"/>
              </a:lnSpc>
            </a:pPr>
            <a:r>
              <a:rPr lang="en-GB" sz="2400" dirty="0"/>
              <a:t>Walmart parking lot, </a:t>
            </a:r>
            <a:r>
              <a:rPr lang="sv-SE" sz="2400" dirty="0" err="1"/>
              <a:t>Lihue</a:t>
            </a:r>
            <a:r>
              <a:rPr lang="sv-SE" sz="2400" dirty="0"/>
              <a:t>, </a:t>
            </a:r>
            <a:r>
              <a:rPr lang="sv-SE" sz="2400" dirty="0" err="1"/>
              <a:t>Kauai</a:t>
            </a:r>
            <a:endParaRPr lang="en-GB" sz="2400" dirty="0"/>
          </a:p>
        </p:txBody>
      </p:sp>
    </p:spTree>
    <p:extLst>
      <p:ext uri="{BB962C8B-B14F-4D97-AF65-F5344CB8AC3E}">
        <p14:creationId xmlns:p14="http://schemas.microsoft.com/office/powerpoint/2010/main" val="35590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F88EEF57-F644-4BF3-132B-74E984296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195" y="262659"/>
            <a:ext cx="8395504" cy="6296628"/>
          </a:xfrm>
          <a:prstGeom prst="rect">
            <a:avLst/>
          </a:prstGeom>
        </p:spPr>
      </p:pic>
    </p:spTree>
    <p:extLst>
      <p:ext uri="{BB962C8B-B14F-4D97-AF65-F5344CB8AC3E}">
        <p14:creationId xmlns:p14="http://schemas.microsoft.com/office/powerpoint/2010/main" val="289999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7D6B952F-1BC2-7063-C4A1-BF6488AE0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972" y="92598"/>
            <a:ext cx="8594056" cy="6443029"/>
          </a:xfrm>
          <a:prstGeom prst="rect">
            <a:avLst/>
          </a:prstGeom>
        </p:spPr>
      </p:pic>
    </p:spTree>
    <p:extLst>
      <p:ext uri="{BB962C8B-B14F-4D97-AF65-F5344CB8AC3E}">
        <p14:creationId xmlns:p14="http://schemas.microsoft.com/office/powerpoint/2010/main" val="293181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30684"/>
            <a:ext cx="7396223" cy="2569580"/>
          </a:xfrm>
          <a:prstGeom prst="rect">
            <a:avLst/>
          </a:prstGeom>
          <a:noFill/>
        </p:spPr>
        <p:txBody>
          <a:bodyPr wrap="square" lIns="0" tIns="0" rIns="0" bIns="0" rtlCol="0">
            <a:noAutofit/>
          </a:bodyPr>
          <a:lstStyle/>
          <a:p>
            <a:pPr algn="l">
              <a:lnSpc>
                <a:spcPts val="3000"/>
              </a:lnSpc>
            </a:pPr>
            <a:r>
              <a:rPr lang="en-GB" sz="2400" dirty="0"/>
              <a:t>23 low-coverage </a:t>
            </a:r>
            <a:r>
              <a:rPr lang="en-GB" sz="2400" dirty="0" err="1"/>
              <a:t>SOLiD</a:t>
            </a:r>
            <a:r>
              <a:rPr lang="en-GB" sz="2400" dirty="0"/>
              <a:t> sequences</a:t>
            </a:r>
          </a:p>
          <a:p>
            <a:pPr algn="l">
              <a:lnSpc>
                <a:spcPts val="3000"/>
              </a:lnSpc>
            </a:pPr>
            <a:endParaRPr lang="en-GB" sz="2400" dirty="0"/>
          </a:p>
          <a:p>
            <a:pPr algn="l">
              <a:lnSpc>
                <a:spcPts val="3000"/>
              </a:lnSpc>
            </a:pPr>
            <a:r>
              <a:rPr lang="en-GB" sz="2400" dirty="0"/>
              <a:t>Selection mapping (heterozygosity, Tajima’s D)</a:t>
            </a:r>
          </a:p>
          <a:p>
            <a:pPr algn="l">
              <a:lnSpc>
                <a:spcPts val="3000"/>
              </a:lnSpc>
            </a:pPr>
            <a:endParaRPr lang="en-GB" sz="2400" dirty="0"/>
          </a:p>
          <a:p>
            <a:pPr algn="l">
              <a:lnSpc>
                <a:spcPts val="3000"/>
              </a:lnSpc>
            </a:pPr>
            <a:r>
              <a:rPr lang="en-GB" sz="2400" dirty="0"/>
              <a:t>Chromosome painting to compare haplotypes to domestic pools</a:t>
            </a:r>
          </a:p>
        </p:txBody>
      </p:sp>
    </p:spTree>
    <p:extLst>
      <p:ext uri="{BB962C8B-B14F-4D97-AF65-F5344CB8AC3E}">
        <p14:creationId xmlns:p14="http://schemas.microsoft.com/office/powerpoint/2010/main" val="17570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24FE21AA-1E02-E38D-2AEA-441B610D85C0}"/>
              </a:ext>
            </a:extLst>
          </p:cNvPr>
          <p:cNvPicPr>
            <a:picLocks noChangeAspect="1"/>
          </p:cNvPicPr>
          <p:nvPr/>
        </p:nvPicPr>
        <p:blipFill rotWithShape="1">
          <a:blip r:embed="rId2">
            <a:extLst>
              <a:ext uri="{28A0092B-C50C-407E-A947-70E740481C1C}">
                <a14:useLocalDpi xmlns:a14="http://schemas.microsoft.com/office/drawing/2010/main" val="0"/>
              </a:ext>
            </a:extLst>
          </a:blip>
          <a:srcRect b="69620"/>
          <a:stretch/>
        </p:blipFill>
        <p:spPr>
          <a:xfrm>
            <a:off x="259917" y="1574158"/>
            <a:ext cx="6970756" cy="2986268"/>
          </a:xfrm>
          <a:prstGeom prst="rect">
            <a:avLst/>
          </a:prstGeom>
        </p:spPr>
      </p:pic>
      <p:pic>
        <p:nvPicPr>
          <p:cNvPr id="5" name="Bildobjekt 4">
            <a:extLst>
              <a:ext uri="{FF2B5EF4-FFF2-40B4-BE49-F238E27FC236}">
                <a16:creationId xmlns:a16="http://schemas.microsoft.com/office/drawing/2014/main" id="{95306ED6-95EA-1966-6713-AB34B07B0107}"/>
              </a:ext>
            </a:extLst>
          </p:cNvPr>
          <p:cNvPicPr>
            <a:picLocks noChangeAspect="1"/>
          </p:cNvPicPr>
          <p:nvPr/>
        </p:nvPicPr>
        <p:blipFill rotWithShape="1">
          <a:blip r:embed="rId2">
            <a:extLst>
              <a:ext uri="{28A0092B-C50C-407E-A947-70E740481C1C}">
                <a14:useLocalDpi xmlns:a14="http://schemas.microsoft.com/office/drawing/2010/main" val="0"/>
              </a:ext>
            </a:extLst>
          </a:blip>
          <a:srcRect t="30380" r="48879" b="33502"/>
          <a:stretch/>
        </p:blipFill>
        <p:spPr>
          <a:xfrm>
            <a:off x="7687156" y="1469985"/>
            <a:ext cx="3760206" cy="3746301"/>
          </a:xfrm>
          <a:prstGeom prst="rect">
            <a:avLst/>
          </a:prstGeom>
        </p:spPr>
      </p:pic>
      <p:sp>
        <p:nvSpPr>
          <p:cNvPr id="6" name="textruta 5">
            <a:extLst>
              <a:ext uri="{FF2B5EF4-FFF2-40B4-BE49-F238E27FC236}">
                <a16:creationId xmlns:a16="http://schemas.microsoft.com/office/drawing/2014/main" id="{3DA12303-4C12-8C5C-497E-7350CA753056}"/>
              </a:ext>
            </a:extLst>
          </p:cNvPr>
          <p:cNvSpPr txBox="1"/>
          <p:nvPr/>
        </p:nvSpPr>
        <p:spPr>
          <a:xfrm>
            <a:off x="9693798" y="6279266"/>
            <a:ext cx="914400" cy="914400"/>
          </a:xfrm>
          <a:prstGeom prst="rect">
            <a:avLst/>
          </a:prstGeom>
          <a:noFill/>
        </p:spPr>
        <p:txBody>
          <a:bodyPr wrap="none" lIns="0" tIns="0" rIns="0" bIns="0" rtlCol="0">
            <a:noAutofit/>
          </a:bodyPr>
          <a:lstStyle/>
          <a:p>
            <a:pPr algn="l">
              <a:lnSpc>
                <a:spcPts val="3000"/>
              </a:lnSpc>
            </a:pPr>
            <a:r>
              <a:rPr lang="en-GB" dirty="0"/>
              <a:t>(Johnsson et al. 2016)</a:t>
            </a:r>
          </a:p>
        </p:txBody>
      </p:sp>
      <p:sp>
        <p:nvSpPr>
          <p:cNvPr id="7" name="textruta 6">
            <a:extLst>
              <a:ext uri="{FF2B5EF4-FFF2-40B4-BE49-F238E27FC236}">
                <a16:creationId xmlns:a16="http://schemas.microsoft.com/office/drawing/2014/main" id="{F276B9C6-5AE3-678E-4937-141383ECC98B}"/>
              </a:ext>
            </a:extLst>
          </p:cNvPr>
          <p:cNvSpPr txBox="1"/>
          <p:nvPr/>
        </p:nvSpPr>
        <p:spPr>
          <a:xfrm>
            <a:off x="8935656" y="3220656"/>
            <a:ext cx="914400" cy="914400"/>
          </a:xfrm>
          <a:prstGeom prst="rect">
            <a:avLst/>
          </a:prstGeom>
          <a:noFill/>
        </p:spPr>
        <p:txBody>
          <a:bodyPr wrap="none" lIns="0" tIns="0" rIns="0" bIns="0" rtlCol="0">
            <a:noAutofit/>
          </a:bodyPr>
          <a:lstStyle/>
          <a:p>
            <a:pPr algn="l">
              <a:lnSpc>
                <a:spcPts val="3000"/>
              </a:lnSpc>
            </a:pPr>
            <a:r>
              <a:rPr lang="en-GB" sz="1600" dirty="0">
                <a:solidFill>
                  <a:srgbClr val="FF0000"/>
                </a:solidFill>
              </a:rPr>
              <a:t>Red Junglefowl</a:t>
            </a:r>
          </a:p>
        </p:txBody>
      </p:sp>
      <p:sp>
        <p:nvSpPr>
          <p:cNvPr id="8" name="textruta 7">
            <a:extLst>
              <a:ext uri="{FF2B5EF4-FFF2-40B4-BE49-F238E27FC236}">
                <a16:creationId xmlns:a16="http://schemas.microsoft.com/office/drawing/2014/main" id="{1AC7B481-821B-0486-C10B-F17E1D374BC1}"/>
              </a:ext>
            </a:extLst>
          </p:cNvPr>
          <p:cNvSpPr txBox="1"/>
          <p:nvPr/>
        </p:nvSpPr>
        <p:spPr>
          <a:xfrm>
            <a:off x="9110059" y="1888121"/>
            <a:ext cx="914400" cy="914400"/>
          </a:xfrm>
          <a:prstGeom prst="rect">
            <a:avLst/>
          </a:prstGeom>
          <a:noFill/>
        </p:spPr>
        <p:txBody>
          <a:bodyPr wrap="none" lIns="0" tIns="0" rIns="0" bIns="0" rtlCol="0">
            <a:noAutofit/>
          </a:bodyPr>
          <a:lstStyle/>
          <a:p>
            <a:pPr algn="l">
              <a:lnSpc>
                <a:spcPts val="3000"/>
              </a:lnSpc>
            </a:pPr>
            <a:r>
              <a:rPr lang="en-GB" sz="1600" dirty="0">
                <a:solidFill>
                  <a:schemeClr val="bg1">
                    <a:lumMod val="50000"/>
                  </a:schemeClr>
                </a:solidFill>
              </a:rPr>
              <a:t>Domestic</a:t>
            </a:r>
          </a:p>
        </p:txBody>
      </p:sp>
    </p:spTree>
    <p:extLst>
      <p:ext uri="{BB962C8B-B14F-4D97-AF65-F5344CB8AC3E}">
        <p14:creationId xmlns:p14="http://schemas.microsoft.com/office/powerpoint/2010/main" val="239181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Different sweeps than in domestic chickens</a:t>
            </a:r>
          </a:p>
          <a:p>
            <a:pPr algn="l">
              <a:lnSpc>
                <a:spcPts val="3000"/>
              </a:lnSpc>
            </a:pPr>
            <a:endParaRPr lang="en-GB" sz="2400" dirty="0"/>
          </a:p>
          <a:p>
            <a:pPr algn="l">
              <a:lnSpc>
                <a:spcPts val="3000"/>
              </a:lnSpc>
            </a:pPr>
            <a:r>
              <a:rPr lang="en-GB" sz="2400" dirty="0"/>
              <a:t>Some more similar to domestic, some more similar to Red Junglefowl</a:t>
            </a:r>
          </a:p>
          <a:p>
            <a:pPr algn="l">
              <a:lnSpc>
                <a:spcPts val="3000"/>
              </a:lnSpc>
            </a:pPr>
            <a:endParaRPr lang="en-GB" sz="2400" dirty="0"/>
          </a:p>
          <a:p>
            <a:pPr algn="l">
              <a:lnSpc>
                <a:spcPts val="3000"/>
              </a:lnSpc>
            </a:pPr>
            <a:r>
              <a:rPr lang="en-GB" sz="2400" dirty="0"/>
              <a:t>Chromosome 13 overlap with comb size locus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143153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62B7D94A-9728-6A44-A44F-310F54076F4B}"/>
              </a:ext>
            </a:extLst>
          </p:cNvPr>
          <p:cNvSpPr txBox="1"/>
          <p:nvPr/>
        </p:nvSpPr>
        <p:spPr>
          <a:xfrm>
            <a:off x="3044143" y="1354238"/>
            <a:ext cx="7384648" cy="4537276"/>
          </a:xfrm>
          <a:prstGeom prst="rect">
            <a:avLst/>
          </a:prstGeom>
          <a:noFill/>
        </p:spPr>
        <p:txBody>
          <a:bodyPr wrap="square" lIns="0" tIns="0" rIns="0" bIns="0" rtlCol="0">
            <a:noAutofit/>
          </a:bodyPr>
          <a:lstStyle/>
          <a:p>
            <a:pPr algn="l">
              <a:lnSpc>
                <a:spcPts val="3000"/>
              </a:lnSpc>
            </a:pPr>
            <a:r>
              <a:rPr lang="en-GB" sz="2000" i="1" dirty="0"/>
              <a:t>BCDO2 </a:t>
            </a:r>
            <a:r>
              <a:rPr lang="en-GB" sz="2000" dirty="0"/>
              <a:t>yellow legs (Rubin et al. 2010; </a:t>
            </a:r>
            <a:r>
              <a:rPr lang="en-GB" sz="2000" dirty="0" err="1"/>
              <a:t>Qanbari</a:t>
            </a:r>
            <a:r>
              <a:rPr lang="en-GB" sz="2000" dirty="0"/>
              <a:t> et al. 2019)</a:t>
            </a:r>
          </a:p>
          <a:p>
            <a:pPr algn="l">
              <a:lnSpc>
                <a:spcPts val="3000"/>
              </a:lnSpc>
            </a:pPr>
            <a:endParaRPr lang="en-GB" sz="2000" dirty="0"/>
          </a:p>
          <a:p>
            <a:pPr algn="l">
              <a:lnSpc>
                <a:spcPts val="3000"/>
              </a:lnSpc>
            </a:pPr>
            <a:endParaRPr lang="en-GB" sz="2000" dirty="0"/>
          </a:p>
          <a:p>
            <a:pPr algn="l">
              <a:lnSpc>
                <a:spcPts val="3000"/>
              </a:lnSpc>
            </a:pPr>
            <a:r>
              <a:rPr lang="en-GB" sz="2000" i="1" dirty="0"/>
              <a:t>MC1R</a:t>
            </a:r>
            <a:r>
              <a:rPr lang="en-GB" sz="2000" dirty="0"/>
              <a:t> major growth locus, </a:t>
            </a:r>
            <a:r>
              <a:rPr lang="en-GB" sz="2000" i="1" dirty="0"/>
              <a:t>NR6A1</a:t>
            </a:r>
            <a:r>
              <a:rPr lang="en-GB" sz="2000" dirty="0"/>
              <a:t> vertebrae number, </a:t>
            </a:r>
            <a:r>
              <a:rPr lang="en-GB" sz="2000" i="1" dirty="0"/>
              <a:t>PLAG1</a:t>
            </a:r>
            <a:r>
              <a:rPr lang="en-GB" sz="2000" dirty="0"/>
              <a:t>, </a:t>
            </a:r>
            <a:r>
              <a:rPr lang="en-GB" sz="2000" i="1" dirty="0"/>
              <a:t>LCORL</a:t>
            </a:r>
            <a:r>
              <a:rPr lang="en-GB" sz="2000" dirty="0"/>
              <a:t> possibly growth (Rubin et al. 2012)</a:t>
            </a:r>
          </a:p>
          <a:p>
            <a:pPr algn="l">
              <a:lnSpc>
                <a:spcPts val="3000"/>
              </a:lnSpc>
            </a:pPr>
            <a:endParaRPr lang="en-GB" sz="2000" dirty="0"/>
          </a:p>
          <a:p>
            <a:pPr algn="l">
              <a:lnSpc>
                <a:spcPts val="3000"/>
              </a:lnSpc>
            </a:pPr>
            <a:endParaRPr lang="en-GB" sz="2000" i="1" dirty="0"/>
          </a:p>
          <a:p>
            <a:pPr algn="l">
              <a:lnSpc>
                <a:spcPts val="3000"/>
              </a:lnSpc>
            </a:pPr>
            <a:r>
              <a:rPr lang="en-GB" sz="2000" i="1" dirty="0"/>
              <a:t>KIT, PMEL, MC1R, MITF </a:t>
            </a:r>
            <a:r>
              <a:rPr lang="en-GB" sz="2000" dirty="0"/>
              <a:t>pigmentation,</a:t>
            </a:r>
            <a:r>
              <a:rPr lang="en-GB" sz="2000" i="1" dirty="0"/>
              <a:t> MSTN </a:t>
            </a:r>
            <a:r>
              <a:rPr lang="en-GB" sz="2000" dirty="0"/>
              <a:t>double-muscling (</a:t>
            </a:r>
            <a:r>
              <a:rPr lang="en-GB" sz="2000" dirty="0" err="1"/>
              <a:t>Druet</a:t>
            </a:r>
            <a:r>
              <a:rPr lang="en-GB" sz="2000" dirty="0"/>
              <a:t> at al. 2013; </a:t>
            </a:r>
            <a:r>
              <a:rPr lang="en-GB" sz="2000" dirty="0" err="1"/>
              <a:t>Qanbari</a:t>
            </a:r>
            <a:r>
              <a:rPr lang="en-GB" sz="2000" dirty="0"/>
              <a:t> et al. 2014)</a:t>
            </a:r>
          </a:p>
          <a:p>
            <a:pPr algn="l">
              <a:lnSpc>
                <a:spcPts val="3000"/>
              </a:lnSpc>
            </a:pPr>
            <a:endParaRPr lang="en-GB" sz="2000" dirty="0"/>
          </a:p>
          <a:p>
            <a:pPr algn="l">
              <a:lnSpc>
                <a:spcPts val="3000"/>
              </a:lnSpc>
            </a:pPr>
            <a:endParaRPr lang="en-GB" sz="2000" dirty="0"/>
          </a:p>
          <a:p>
            <a:pPr algn="l">
              <a:lnSpc>
                <a:spcPts val="3000"/>
              </a:lnSpc>
            </a:pPr>
            <a:r>
              <a:rPr lang="en-GB" sz="2000" dirty="0"/>
              <a:t>And too many others to cite</a:t>
            </a:r>
          </a:p>
          <a:p>
            <a:pPr algn="l">
              <a:lnSpc>
                <a:spcPts val="3000"/>
              </a:lnSpc>
            </a:pPr>
            <a:endParaRPr lang="en-GB" sz="2000" i="1" dirty="0"/>
          </a:p>
        </p:txBody>
      </p:sp>
      <p:sp>
        <p:nvSpPr>
          <p:cNvPr id="4" name="textruta 3">
            <a:extLst>
              <a:ext uri="{FF2B5EF4-FFF2-40B4-BE49-F238E27FC236}">
                <a16:creationId xmlns:a16="http://schemas.microsoft.com/office/drawing/2014/main" id="{155E9A03-0A4A-5FF5-79DD-4EB09541355B}"/>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5" name="Bildobjekt 4">
            <a:extLst>
              <a:ext uri="{FF2B5EF4-FFF2-40B4-BE49-F238E27FC236}">
                <a16:creationId xmlns:a16="http://schemas.microsoft.com/office/drawing/2014/main" id="{5B1404E1-91AB-7ED4-F97D-614338587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34" y="3815450"/>
            <a:ext cx="1170489" cy="1170489"/>
          </a:xfrm>
          <a:prstGeom prst="rect">
            <a:avLst/>
          </a:prstGeom>
        </p:spPr>
      </p:pic>
      <p:pic>
        <p:nvPicPr>
          <p:cNvPr id="6" name="Bildobjekt 5">
            <a:extLst>
              <a:ext uri="{FF2B5EF4-FFF2-40B4-BE49-F238E27FC236}">
                <a16:creationId xmlns:a16="http://schemas.microsoft.com/office/drawing/2014/main" id="{CCC1891D-4949-9EA5-2B58-D68BA7D82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34" y="2336519"/>
            <a:ext cx="1170490" cy="1170490"/>
          </a:xfrm>
          <a:prstGeom prst="rect">
            <a:avLst/>
          </a:prstGeom>
        </p:spPr>
      </p:pic>
      <p:pic>
        <p:nvPicPr>
          <p:cNvPr id="7" name="Bildobjekt 6">
            <a:extLst>
              <a:ext uri="{FF2B5EF4-FFF2-40B4-BE49-F238E27FC236}">
                <a16:creationId xmlns:a16="http://schemas.microsoft.com/office/drawing/2014/main" id="{37E04075-6DC7-E523-B215-53CD7FA17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0857" y="1293519"/>
            <a:ext cx="665641" cy="665641"/>
          </a:xfrm>
          <a:prstGeom prst="rect">
            <a:avLst/>
          </a:prstGeom>
        </p:spPr>
      </p:pic>
    </p:spTree>
    <p:extLst>
      <p:ext uri="{BB962C8B-B14F-4D97-AF65-F5344CB8AC3E}">
        <p14:creationId xmlns:p14="http://schemas.microsoft.com/office/powerpoint/2010/main" val="23392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Wilkins, Wrangham &amp; Fitch (2014): neural crest cell hypothesis of domestication</a:t>
            </a:r>
          </a:p>
          <a:p>
            <a:pPr algn="l">
              <a:lnSpc>
                <a:spcPts val="3000"/>
              </a:lnSpc>
            </a:pPr>
            <a:endParaRPr lang="en-GB" sz="2400" dirty="0"/>
          </a:p>
          <a:p>
            <a:pPr algn="l">
              <a:lnSpc>
                <a:spcPts val="3000"/>
              </a:lnSpc>
            </a:pPr>
            <a:r>
              <a:rPr lang="en-GB" sz="2400" dirty="0"/>
              <a:t>Selection on tameness changed migration or proliferation of neural crest cells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408561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615878"/>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By </a:t>
            </a:r>
            <a:r>
              <a:rPr lang="sv-SE" dirty="0" err="1">
                <a:latin typeface="Bookman Old Style" panose="02050604050505020204" pitchFamily="18" charset="0"/>
              </a:rPr>
              <a:t>comparing</a:t>
            </a:r>
            <a:r>
              <a:rPr lang="sv-SE" dirty="0">
                <a:latin typeface="Bookman Old Style" panose="02050604050505020204" pitchFamily="18" charset="0"/>
              </a:rPr>
              <a:t> </a:t>
            </a:r>
            <a:r>
              <a:rPr lang="sv-SE" dirty="0" err="1">
                <a:latin typeface="Bookman Old Style" panose="02050604050505020204" pitchFamily="18" charset="0"/>
              </a:rPr>
              <a:t>village</a:t>
            </a:r>
            <a:r>
              <a:rPr lang="sv-SE" dirty="0">
                <a:latin typeface="Bookman Old Style" panose="02050604050505020204" pitchFamily="18" charset="0"/>
              </a:rPr>
              <a:t> </a:t>
            </a:r>
            <a:r>
              <a:rPr lang="sv-SE" dirty="0" err="1">
                <a:latin typeface="Bookman Old Style" panose="02050604050505020204" pitchFamily="18" charset="0"/>
              </a:rPr>
              <a:t>dogs</a:t>
            </a:r>
            <a:r>
              <a:rPr lang="sv-SE" dirty="0">
                <a:latin typeface="Bookman Old Style" panose="02050604050505020204" pitchFamily="18" charset="0"/>
              </a:rPr>
              <a:t> and </a:t>
            </a:r>
            <a:r>
              <a:rPr lang="sv-SE" dirty="0" err="1">
                <a:latin typeface="Bookman Old Style" panose="02050604050505020204" pitchFamily="18" charset="0"/>
              </a:rPr>
              <a:t>wolves</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identified</a:t>
            </a:r>
            <a:r>
              <a:rPr lang="sv-SE" dirty="0">
                <a:latin typeface="Bookman Old Style" panose="02050604050505020204" pitchFamily="18" charset="0"/>
              </a:rPr>
              <a:t> 246 </a:t>
            </a:r>
            <a:r>
              <a:rPr lang="sv-SE" dirty="0" err="1">
                <a:latin typeface="Bookman Old Style" panose="02050604050505020204" pitchFamily="18" charset="0"/>
              </a:rPr>
              <a:t>candidate</a:t>
            </a:r>
            <a:r>
              <a:rPr lang="sv-SE" dirty="0">
                <a:latin typeface="Bookman Old Style" panose="02050604050505020204" pitchFamily="18" charset="0"/>
              </a:rPr>
              <a:t> </a:t>
            </a:r>
            <a:r>
              <a:rPr lang="sv-SE" dirty="0" err="1">
                <a:latin typeface="Bookman Old Style" panose="02050604050505020204" pitchFamily="18" charset="0"/>
              </a:rPr>
              <a:t>domestication</a:t>
            </a:r>
            <a:r>
              <a:rPr lang="sv-SE" dirty="0">
                <a:latin typeface="Bookman Old Style" panose="02050604050505020204" pitchFamily="18" charset="0"/>
              </a:rPr>
              <a:t> regions in the dog </a:t>
            </a:r>
            <a:r>
              <a:rPr lang="sv-SE" dirty="0" err="1">
                <a:latin typeface="Bookman Old Style" panose="02050604050505020204" pitchFamily="18" charset="0"/>
              </a:rPr>
              <a:t>genome</a:t>
            </a:r>
            <a:r>
              <a:rPr lang="sv-SE" dirty="0">
                <a:latin typeface="Bookman Old Style" panose="02050604050505020204" pitchFamily="18" charset="0"/>
              </a:rPr>
              <a:t>. </a:t>
            </a:r>
            <a:r>
              <a:rPr lang="sv-SE" dirty="0" err="1">
                <a:latin typeface="Bookman Old Style" panose="02050604050505020204" pitchFamily="18" charset="0"/>
              </a:rPr>
              <a:t>Analysis</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gene </a:t>
            </a:r>
            <a:r>
              <a:rPr lang="sv-SE" dirty="0" err="1">
                <a:latin typeface="Bookman Old Style" panose="02050604050505020204" pitchFamily="18" charset="0"/>
              </a:rPr>
              <a:t>function</a:t>
            </a:r>
            <a:r>
              <a:rPr lang="sv-SE" dirty="0">
                <a:latin typeface="Bookman Old Style" panose="02050604050505020204" pitchFamily="18" charset="0"/>
              </a:rPr>
              <a:t> in </a:t>
            </a:r>
            <a:r>
              <a:rPr lang="sv-SE" dirty="0" err="1">
                <a:latin typeface="Bookman Old Style" panose="02050604050505020204" pitchFamily="18" charset="0"/>
              </a:rPr>
              <a:t>these</a:t>
            </a:r>
            <a:r>
              <a:rPr lang="sv-SE" dirty="0">
                <a:latin typeface="Bookman Old Style" panose="02050604050505020204" pitchFamily="18" charset="0"/>
              </a:rPr>
              <a:t> regions suggests </a:t>
            </a:r>
            <a:r>
              <a:rPr lang="sv-SE" dirty="0" err="1">
                <a:latin typeface="Bookman Old Style" panose="02050604050505020204" pitchFamily="18" charset="0"/>
              </a:rPr>
              <a:t>that</a:t>
            </a:r>
            <a:r>
              <a:rPr lang="sv-SE" dirty="0">
                <a:latin typeface="Bookman Old Style" panose="02050604050505020204" pitchFamily="18" charset="0"/>
              </a:rPr>
              <a:t> perturbation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crucial</a:t>
            </a:r>
            <a:r>
              <a:rPr lang="sv-SE" dirty="0">
                <a:latin typeface="Bookman Old Style" panose="02050604050505020204" pitchFamily="18" charset="0"/>
              </a:rPr>
              <a:t> neural </a:t>
            </a:r>
            <a:r>
              <a:rPr lang="sv-SE" dirty="0" err="1">
                <a:latin typeface="Bookman Old Style" panose="02050604050505020204" pitchFamily="18" charset="0"/>
              </a:rPr>
              <a:t>crest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pathways</a:t>
            </a:r>
            <a:r>
              <a:rPr lang="sv-SE" dirty="0">
                <a:latin typeface="Bookman Old Style" panose="02050604050505020204" pitchFamily="18" charset="0"/>
              </a:rPr>
              <a:t> </a:t>
            </a:r>
            <a:r>
              <a:rPr lang="sv-SE" dirty="0" err="1">
                <a:latin typeface="Bookman Old Style" panose="02050604050505020204" pitchFamily="18" charset="0"/>
              </a:rPr>
              <a:t>could</a:t>
            </a:r>
            <a:r>
              <a:rPr lang="sv-SE" dirty="0">
                <a:latin typeface="Bookman Old Style" panose="02050604050505020204" pitchFamily="18" charset="0"/>
              </a:rPr>
              <a:t> </a:t>
            </a:r>
            <a:r>
              <a:rPr lang="sv-SE" dirty="0" err="1">
                <a:latin typeface="Bookman Old Style" panose="02050604050505020204" pitchFamily="18" charset="0"/>
              </a:rPr>
              <a:t>result</a:t>
            </a:r>
            <a:r>
              <a:rPr lang="sv-SE" dirty="0">
                <a:latin typeface="Bookman Old Style" panose="02050604050505020204" pitchFamily="18" charset="0"/>
              </a:rPr>
              <a:t> in the broad </a:t>
            </a:r>
            <a:r>
              <a:rPr lang="sv-SE" dirty="0" err="1">
                <a:latin typeface="Bookman Old Style" panose="02050604050505020204" pitchFamily="18" charset="0"/>
              </a:rPr>
              <a:t>phenotypes</a:t>
            </a:r>
            <a:r>
              <a:rPr lang="sv-SE" dirty="0">
                <a:latin typeface="Bookman Old Style" panose="02050604050505020204" pitchFamily="18" charset="0"/>
              </a:rPr>
              <a:t> </a:t>
            </a:r>
            <a:r>
              <a:rPr lang="sv-SE" dirty="0" err="1">
                <a:latin typeface="Bookman Old Style" panose="02050604050505020204" pitchFamily="18" charset="0"/>
              </a:rPr>
              <a:t>associated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syndrome</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Pendleton</a:t>
            </a:r>
            <a:r>
              <a:rPr lang="sv-SE" dirty="0">
                <a:latin typeface="Arial" panose="020B0604020202020204" pitchFamily="34" charset="0"/>
                <a:cs typeface="Arial" panose="020B0604020202020204" pitchFamily="34" charset="0"/>
              </a:rPr>
              <a:t> et al. (2018)</a:t>
            </a:r>
          </a:p>
        </p:txBody>
      </p:sp>
    </p:spTree>
    <p:extLst>
      <p:ext uri="{BB962C8B-B14F-4D97-AF65-F5344CB8AC3E}">
        <p14:creationId xmlns:p14="http://schemas.microsoft.com/office/powerpoint/2010/main" val="24383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063187"/>
            <a:ext cx="7396223" cy="2731625"/>
          </a:xfrm>
          <a:prstGeom prst="rect">
            <a:avLst/>
          </a:prstGeom>
          <a:noFill/>
        </p:spPr>
        <p:txBody>
          <a:bodyPr wrap="square" lIns="0" tIns="0" rIns="0" bIns="0" rtlCol="0">
            <a:noAutofit/>
          </a:bodyPr>
          <a:lstStyle/>
          <a:p>
            <a:r>
              <a:rPr lang="sv-SE" dirty="0">
                <a:latin typeface="Bookman Old Style" panose="02050604050505020204" pitchFamily="18" charset="0"/>
              </a:rPr>
              <a:t>”</a:t>
            </a:r>
            <a:r>
              <a:rPr lang="sv-SE" dirty="0" err="1">
                <a:latin typeface="Bookman Old Style" panose="02050604050505020204" pitchFamily="18" charset="0"/>
              </a:rPr>
              <a:t>Intriguingly</a:t>
            </a:r>
            <a:r>
              <a:rPr lang="sv-SE" dirty="0">
                <a:latin typeface="Bookman Old Style" panose="02050604050505020204" pitchFamily="18" charset="0"/>
              </a:rPr>
              <a:t>, </a:t>
            </a:r>
            <a:r>
              <a:rPr lang="sv-SE" dirty="0" err="1">
                <a:latin typeface="Bookman Old Style" panose="02050604050505020204" pitchFamily="18" charset="0"/>
              </a:rPr>
              <a:t>several</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genes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manifested</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in </a:t>
            </a:r>
            <a:r>
              <a:rPr lang="sv-SE" dirty="0" err="1">
                <a:latin typeface="Bookman Old Style" panose="02050604050505020204" pitchFamily="18" charset="0"/>
              </a:rPr>
              <a:t>our</a:t>
            </a:r>
            <a:r>
              <a:rPr lang="sv-SE" dirty="0">
                <a:latin typeface="Bookman Old Style" panose="02050604050505020204" pitchFamily="18" charset="0"/>
              </a:rPr>
              <a:t> tame </a:t>
            </a:r>
            <a:r>
              <a:rPr lang="sv-SE" dirty="0" err="1">
                <a:latin typeface="Bookman Old Style" panose="02050604050505020204" pitchFamily="18" charset="0"/>
              </a:rPr>
              <a:t>foxes</a:t>
            </a:r>
            <a:r>
              <a:rPr lang="sv-SE" dirty="0">
                <a:latin typeface="Bookman Old Style" panose="02050604050505020204" pitchFamily="18" charset="0"/>
              </a:rPr>
              <a:t> </a:t>
            </a:r>
            <a:r>
              <a:rPr lang="sv-SE" dirty="0" err="1">
                <a:latin typeface="Bookman Old Style" panose="02050604050505020204" pitchFamily="18" charset="0"/>
              </a:rPr>
              <a:t>may</a:t>
            </a:r>
            <a:r>
              <a:rPr lang="sv-SE" dirty="0">
                <a:latin typeface="Bookman Old Style" panose="02050604050505020204" pitchFamily="18" charset="0"/>
              </a:rPr>
              <a:t> play a </a:t>
            </a:r>
            <a:r>
              <a:rPr lang="sv-SE" dirty="0" err="1">
                <a:latin typeface="Bookman Old Style" panose="02050604050505020204" pitchFamily="18" charset="0"/>
              </a:rPr>
              <a:t>role</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fate</a:t>
            </a:r>
            <a:r>
              <a:rPr lang="sv-SE" dirty="0">
                <a:latin typeface="Bookman Old Style" panose="02050604050505020204" pitchFamily="18" charset="0"/>
              </a:rPr>
              <a:t> (</a:t>
            </a:r>
            <a:r>
              <a:rPr lang="sv-SE" dirty="0">
                <a:latin typeface="Bookman Old Style" panose="02050604050505020204" pitchFamily="18" charset="0"/>
                <a:hlinkClick r:id="rId2"/>
              </a:rPr>
              <a:t>45</a:t>
            </a:r>
            <a:r>
              <a:rPr lang="sv-SE" dirty="0">
                <a:latin typeface="Bookman Old Style" panose="02050604050505020204" pitchFamily="18" charset="0"/>
              </a:rPr>
              <a:t>). </a:t>
            </a:r>
            <a:r>
              <a:rPr lang="sv-SE" dirty="0" err="1">
                <a:latin typeface="Bookman Old Style" panose="02050604050505020204" pitchFamily="18" charset="0"/>
              </a:rPr>
              <a:t>Wnt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plays</a:t>
            </a:r>
            <a:r>
              <a:rPr lang="sv-SE" dirty="0">
                <a:latin typeface="Bookman Old Style" panose="02050604050505020204" pitchFamily="18" charset="0"/>
              </a:rPr>
              <a:t> a </a:t>
            </a:r>
            <a:r>
              <a:rPr lang="sv-SE" dirty="0" err="1">
                <a:latin typeface="Bookman Old Style" panose="02050604050505020204" pitchFamily="18" charset="0"/>
              </a:rPr>
              <a:t>key</a:t>
            </a:r>
            <a:r>
              <a:rPr lang="sv-SE" dirty="0">
                <a:latin typeface="Bookman Old Style" panose="02050604050505020204" pitchFamily="18" charset="0"/>
              </a:rPr>
              <a:t> </a:t>
            </a:r>
            <a:r>
              <a:rPr lang="sv-SE" dirty="0" err="1">
                <a:latin typeface="Bookman Old Style" panose="02050604050505020204" pitchFamily="18" charset="0"/>
              </a:rPr>
              <a:t>role</a:t>
            </a:r>
            <a:r>
              <a:rPr lang="sv-SE" dirty="0">
                <a:latin typeface="Bookman Old Style" panose="02050604050505020204" pitchFamily="18" charset="0"/>
              </a:rPr>
              <a:t> in initial neutral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differentiation</a:t>
            </a:r>
            <a:r>
              <a:rPr lang="sv-SE" dirty="0">
                <a:latin typeface="Bookman Old Style" panose="02050604050505020204" pitchFamily="18" charset="0"/>
              </a:rPr>
              <a:t>, and </a:t>
            </a:r>
            <a:r>
              <a:rPr lang="sv-SE" dirty="0" err="1">
                <a:latin typeface="Bookman Old Style" panose="02050604050505020204" pitchFamily="18" charset="0"/>
              </a:rPr>
              <a:t>both</a:t>
            </a:r>
            <a:r>
              <a:rPr lang="sv-SE" dirty="0">
                <a:latin typeface="Bookman Old Style" panose="02050604050505020204" pitchFamily="18" charset="0"/>
              </a:rPr>
              <a:t> </a:t>
            </a:r>
            <a:r>
              <a:rPr lang="sv-SE" i="1" dirty="0">
                <a:latin typeface="Bookman Old Style" panose="02050604050505020204" pitchFamily="18" charset="0"/>
              </a:rPr>
              <a:t>Wnt3</a:t>
            </a:r>
            <a:r>
              <a:rPr lang="sv-SE" dirty="0">
                <a:latin typeface="Bookman Old Style" panose="02050604050505020204" pitchFamily="18" charset="0"/>
              </a:rPr>
              <a:t> and </a:t>
            </a:r>
            <a:r>
              <a:rPr lang="sv-SE" i="1" dirty="0">
                <a:latin typeface="Bookman Old Style" panose="02050604050505020204" pitchFamily="18" charset="0"/>
              </a:rPr>
              <a:t>Wnt4</a:t>
            </a:r>
            <a:r>
              <a:rPr lang="sv-SE" dirty="0">
                <a:latin typeface="Bookman Old Style" panose="02050604050505020204" pitchFamily="18" charset="0"/>
              </a:rPr>
              <a:t> in the </a:t>
            </a:r>
            <a:r>
              <a:rPr lang="sv-SE" dirty="0" err="1">
                <a:latin typeface="Bookman Old Style" panose="02050604050505020204" pitchFamily="18" charset="0"/>
              </a:rPr>
              <a:t>fox</a:t>
            </a:r>
            <a:r>
              <a:rPr lang="sv-SE" dirty="0">
                <a:latin typeface="Bookman Old Style" panose="02050604050505020204" pitchFamily="18" charset="0"/>
              </a:rPr>
              <a:t>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more</a:t>
            </a:r>
            <a:r>
              <a:rPr lang="sv-SE" dirty="0">
                <a:latin typeface="Bookman Old Style" panose="02050604050505020204" pitchFamily="18" charset="0"/>
              </a:rPr>
              <a:t> </a:t>
            </a:r>
            <a:r>
              <a:rPr lang="sv-SE" dirty="0" err="1">
                <a:latin typeface="Bookman Old Style" panose="02050604050505020204" pitchFamily="18" charset="0"/>
              </a:rPr>
              <a:t>than</a:t>
            </a:r>
            <a:r>
              <a:rPr lang="sv-SE" dirty="0">
                <a:latin typeface="Bookman Old Style" panose="02050604050505020204" pitchFamily="18" charset="0"/>
              </a:rPr>
              <a:t> </a:t>
            </a:r>
            <a:r>
              <a:rPr lang="sv-SE" dirty="0" err="1">
                <a:latin typeface="Bookman Old Style" panose="02050604050505020204" pitchFamily="18" charset="0"/>
              </a:rPr>
              <a:t>one</a:t>
            </a:r>
            <a:r>
              <a:rPr lang="sv-SE" dirty="0">
                <a:latin typeface="Bookman Old Style" panose="02050604050505020204" pitchFamily="18" charset="0"/>
              </a:rPr>
              <a:t> SNP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a:t>
            </a:r>
            <a:r>
              <a:rPr lang="sv-SE" dirty="0" err="1">
                <a:latin typeface="Bookman Old Style" panose="02050604050505020204" pitchFamily="18" charset="0"/>
              </a:rPr>
              <a:t>Protocadherins</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a:t>
            </a:r>
            <a:r>
              <a:rPr lang="sv-SE" dirty="0" err="1">
                <a:latin typeface="Bookman Old Style" panose="02050604050505020204" pitchFamily="18" charset="0"/>
              </a:rPr>
              <a:t>also</a:t>
            </a:r>
            <a:r>
              <a:rPr lang="sv-SE" dirty="0">
                <a:latin typeface="Bookman Old Style" panose="02050604050505020204" pitchFamily="18" charset="0"/>
              </a:rPr>
              <a:t> </a:t>
            </a:r>
            <a:r>
              <a:rPr lang="sv-SE" dirty="0" err="1">
                <a:latin typeface="Bookman Old Style" panose="02050604050505020204" pitchFamily="18" charset="0"/>
              </a:rPr>
              <a:t>important</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function</a:t>
            </a:r>
            <a:r>
              <a:rPr lang="sv-SE" dirty="0">
                <a:latin typeface="Bookman Old Style" panose="02050604050505020204" pitchFamily="18" charset="0"/>
              </a:rPr>
              <a:t>. </a:t>
            </a:r>
            <a:r>
              <a:rPr lang="sv-SE" dirty="0" err="1">
                <a:latin typeface="Bookman Old Style" panose="02050604050505020204" pitchFamily="18" charset="0"/>
              </a:rPr>
              <a:t>Direct</a:t>
            </a:r>
            <a:r>
              <a:rPr lang="sv-SE" dirty="0">
                <a:latin typeface="Bookman Old Style" panose="02050604050505020204" pitchFamily="18" charset="0"/>
              </a:rPr>
              <a:t> </a:t>
            </a:r>
            <a:r>
              <a:rPr lang="sv-SE" dirty="0" err="1">
                <a:latin typeface="Bookman Old Style" panose="02050604050505020204" pitchFamily="18" charset="0"/>
              </a:rPr>
              <a:t>assessment</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whether</a:t>
            </a:r>
            <a:r>
              <a:rPr lang="sv-SE" dirty="0">
                <a:latin typeface="Bookman Old Style" panose="02050604050505020204" pitchFamily="18" charset="0"/>
              </a:rPr>
              <a:t> </a:t>
            </a:r>
            <a:r>
              <a:rPr lang="sv-SE" dirty="0" err="1">
                <a:latin typeface="Bookman Old Style" panose="02050604050505020204" pitchFamily="18" charset="0"/>
              </a:rPr>
              <a:t>these</a:t>
            </a:r>
            <a:r>
              <a:rPr lang="sv-SE" dirty="0">
                <a:latin typeface="Bookman Old Style" panose="02050604050505020204" pitchFamily="18" charset="0"/>
              </a:rPr>
              <a:t> genes play </a:t>
            </a:r>
            <a:r>
              <a:rPr lang="sv-SE" dirty="0" err="1">
                <a:latin typeface="Bookman Old Style" panose="02050604050505020204" pitchFamily="18" charset="0"/>
              </a:rPr>
              <a:t>roles</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function</a:t>
            </a:r>
            <a:r>
              <a:rPr lang="sv-SE" dirty="0">
                <a:latin typeface="Bookman Old Style" panose="02050604050505020204" pitchFamily="18" charset="0"/>
              </a:rPr>
              <a:t> in the </a:t>
            </a:r>
            <a:r>
              <a:rPr lang="sv-SE" dirty="0" err="1">
                <a:latin typeface="Bookman Old Style" panose="02050604050505020204" pitchFamily="18" charset="0"/>
              </a:rPr>
              <a:t>fox</a:t>
            </a:r>
            <a:r>
              <a:rPr lang="sv-SE" dirty="0">
                <a:latin typeface="Bookman Old Style" panose="02050604050505020204" pitchFamily="18" charset="0"/>
              </a:rPr>
              <a:t> presents an </a:t>
            </a:r>
            <a:r>
              <a:rPr lang="sv-SE" dirty="0" err="1">
                <a:latin typeface="Bookman Old Style" panose="02050604050505020204" pitchFamily="18" charset="0"/>
              </a:rPr>
              <a:t>interesting</a:t>
            </a:r>
            <a:r>
              <a:rPr lang="sv-SE" dirty="0">
                <a:latin typeface="Bookman Old Style" panose="02050604050505020204" pitchFamily="18" charset="0"/>
              </a:rPr>
              <a:t> experimental </a:t>
            </a:r>
            <a:r>
              <a:rPr lang="sv-SE" dirty="0" err="1">
                <a:latin typeface="Bookman Old Style" panose="02050604050505020204" pitchFamily="18" charset="0"/>
              </a:rPr>
              <a:t>challenge</a:t>
            </a:r>
            <a:r>
              <a:rPr lang="sv-SE" dirty="0">
                <a:latin typeface="Bookman Old Style" panose="02050604050505020204" pitchFamily="18" charset="0"/>
              </a:rPr>
              <a:t>.”</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Wang et al. (2018)</a:t>
            </a:r>
            <a:endParaRPr lang="en-GB" dirty="0">
              <a:latin typeface="Arial" panose="020B0604020202020204" pitchFamily="34" charset="0"/>
              <a:cs typeface="Arial" panose="020B0604020202020204" pitchFamily="34" charset="0"/>
            </a:endParaRPr>
          </a:p>
          <a:p>
            <a:pPr algn="l"/>
            <a:endParaRPr lang="en-GB" dirty="0">
              <a:latin typeface="Bookman Old Style" panose="02050604050505020204" pitchFamily="18" charset="0"/>
            </a:endParaRPr>
          </a:p>
          <a:p>
            <a:pPr algn="l"/>
            <a:endParaRPr lang="en-GB" dirty="0">
              <a:latin typeface="Bookman Old Style" panose="02050604050505020204" pitchFamily="18" charset="0"/>
            </a:endParaRPr>
          </a:p>
        </p:txBody>
      </p:sp>
    </p:spTree>
    <p:extLst>
      <p:ext uri="{BB962C8B-B14F-4D97-AF65-F5344CB8AC3E}">
        <p14:creationId xmlns:p14="http://schemas.microsoft.com/office/powerpoint/2010/main" val="15012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3F95E2-613A-4ACA-83CE-95376162F9D1}"/>
              </a:ext>
            </a:extLst>
          </p:cNvPr>
          <p:cNvSpPr>
            <a:spLocks noGrp="1"/>
          </p:cNvSpPr>
          <p:nvPr>
            <p:ph type="ctrTitle"/>
          </p:nvPr>
        </p:nvSpPr>
        <p:spPr>
          <a:xfrm>
            <a:off x="765459" y="1871751"/>
            <a:ext cx="9144000" cy="2387600"/>
          </a:xfrm>
        </p:spPr>
        <p:txBody>
          <a:bodyPr/>
          <a:lstStyle/>
          <a:p>
            <a:r>
              <a:rPr lang="en-GB" dirty="0"/>
              <a:t>Problematizing selection mapping from an animal science perspective</a:t>
            </a:r>
          </a:p>
        </p:txBody>
      </p:sp>
      <p:sp>
        <p:nvSpPr>
          <p:cNvPr id="4" name="Underrubrik 2">
            <a:extLst>
              <a:ext uri="{FF2B5EF4-FFF2-40B4-BE49-F238E27FC236}">
                <a16:creationId xmlns:a16="http://schemas.microsoft.com/office/drawing/2014/main" id="{6A58DD48-D489-423E-BCE6-8C5A7BB71BD9}"/>
              </a:ext>
            </a:extLst>
          </p:cNvPr>
          <p:cNvSpPr>
            <a:spLocks noGrp="1"/>
          </p:cNvSpPr>
          <p:nvPr>
            <p:ph type="subTitle" idx="1"/>
          </p:nvPr>
        </p:nvSpPr>
        <p:spPr>
          <a:xfrm>
            <a:off x="765459" y="4463036"/>
            <a:ext cx="9144000" cy="581891"/>
          </a:xfrm>
        </p:spPr>
        <p:txBody>
          <a:bodyPr/>
          <a:lstStyle/>
          <a:p>
            <a:r>
              <a:rPr lang="en-GB" sz="2400" dirty="0"/>
              <a:t>Martin Johnsson</a:t>
            </a:r>
          </a:p>
          <a:p>
            <a:r>
              <a:rPr lang="en-GB" dirty="0"/>
              <a:t>Department of Animal Breeding and Genetics, Swedish University of Agricultural Sciences</a:t>
            </a:r>
            <a:endParaRPr lang="en-GB" sz="2400" dirty="0"/>
          </a:p>
        </p:txBody>
      </p:sp>
    </p:spTree>
    <p:extLst>
      <p:ext uri="{BB962C8B-B14F-4D97-AF65-F5344CB8AC3E}">
        <p14:creationId xmlns:p14="http://schemas.microsoft.com/office/powerpoint/2010/main" val="114790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Features of selection mapping:</a:t>
            </a:r>
          </a:p>
          <a:p>
            <a:pPr algn="l">
              <a:lnSpc>
                <a:spcPts val="3000"/>
              </a:lnSpc>
            </a:pPr>
            <a:endParaRPr lang="en-GB" sz="2400" dirty="0"/>
          </a:p>
          <a:p>
            <a:pPr marL="457200" indent="-457200" algn="l">
              <a:lnSpc>
                <a:spcPts val="3000"/>
              </a:lnSpc>
              <a:buAutoNum type="arabicPeriod"/>
            </a:pPr>
            <a:r>
              <a:rPr lang="en-GB" sz="2400" dirty="0"/>
              <a:t>Works best for young variants</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Works best for large effects, simple architectures</a:t>
            </a:r>
          </a:p>
          <a:p>
            <a:pPr marL="457200" indent="-457200" algn="l">
              <a:lnSpc>
                <a:spcPts val="3000"/>
              </a:lnSpc>
              <a:buAutoNum type="arabicPeriod"/>
            </a:pPr>
            <a:endParaRPr lang="en-GB" sz="2400" dirty="0"/>
          </a:p>
          <a:p>
            <a:pPr marL="457200" indent="-457200">
              <a:lnSpc>
                <a:spcPts val="3000"/>
              </a:lnSpc>
              <a:buAutoNum type="arabicPeriod"/>
            </a:pPr>
            <a:r>
              <a:rPr lang="en-GB" sz="2400" dirty="0"/>
              <a:t>Dependent on genome features (population history, mutation, recombination, standing variation)</a:t>
            </a:r>
          </a:p>
        </p:txBody>
      </p:sp>
    </p:spTree>
    <p:extLst>
      <p:ext uri="{BB962C8B-B14F-4D97-AF65-F5344CB8AC3E}">
        <p14:creationId xmlns:p14="http://schemas.microsoft.com/office/powerpoint/2010/main" val="9931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mc:AlternateContent xmlns:mc="http://schemas.openxmlformats.org/markup-compatibility/2006">
        <mc:Choice xmlns:a14="http://schemas.microsoft.com/office/drawing/2010/main" Requires="a14">
          <p:sp>
            <p:nvSpPr>
              <p:cNvPr id="2" name="textruta 1">
                <a:extLst>
                  <a:ext uri="{FF2B5EF4-FFF2-40B4-BE49-F238E27FC236}">
                    <a16:creationId xmlns:a16="http://schemas.microsoft.com/office/drawing/2014/main" id="{36EF0D47-FE52-CCA2-7FF8-71F0F2155750}"/>
                  </a:ext>
                </a:extLst>
              </p:cNvPr>
              <p:cNvSpPr txBox="1"/>
              <p:nvPr/>
            </p:nvSpPr>
            <p:spPr>
              <a:xfrm>
                <a:off x="1655180" y="2280213"/>
                <a:ext cx="8530542" cy="2546430"/>
              </a:xfrm>
              <a:prstGeom prst="rect">
                <a:avLst/>
              </a:prstGeom>
              <a:noFill/>
            </p:spPr>
            <p:txBody>
              <a:bodyPr wrap="square" lIns="0" tIns="0" rIns="0" bIns="0" rtlCol="0">
                <a:noAutofit/>
              </a:bodyPr>
              <a:lstStyle/>
              <a:p>
                <a:pPr algn="l">
                  <a:lnSpc>
                    <a:spcPts val="3000"/>
                  </a:lnSpc>
                </a:pPr>
                <a:r>
                  <a:rPr lang="en-GB" sz="2400" dirty="0"/>
                  <a:t>Average fixation time of neutral allele is </a:t>
                </a:r>
                <a14:m>
                  <m:oMath xmlns:m="http://schemas.openxmlformats.org/officeDocument/2006/math">
                    <m:r>
                      <a:rPr lang="sv-SE" sz="2400" b="0" i="1" smtClean="0">
                        <a:latin typeface="Cambria Math" panose="02040503050406030204" pitchFamily="18" charset="0"/>
                      </a:rPr>
                      <m:t>4</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selected alleles fix faster than that</a:t>
                </a:r>
              </a:p>
              <a:p>
                <a:pPr algn="l">
                  <a:lnSpc>
                    <a:spcPts val="3000"/>
                  </a:lnSpc>
                </a:pPr>
                <a:endParaRPr lang="en-GB" sz="2400" dirty="0"/>
              </a:p>
              <a:p>
                <a:pPr>
                  <a:lnSpc>
                    <a:spcPts val="3000"/>
                  </a:lnSpc>
                </a:pPr>
                <a:r>
                  <a:rPr lang="sv-SE" sz="2400" dirty="0" err="1"/>
                  <a:t>Selection</a:t>
                </a:r>
                <a:r>
                  <a:rPr lang="sv-SE" sz="2400" dirty="0"/>
                  <a:t> </a:t>
                </a:r>
                <a:r>
                  <a:rPr lang="sv-SE" sz="2400" dirty="0" err="1"/>
                  <a:t>signature</a:t>
                </a:r>
                <a:r>
                  <a:rPr lang="sv-SE" sz="2400" dirty="0"/>
                  <a:t> </a:t>
                </a:r>
                <a:r>
                  <a:rPr lang="sv-SE" sz="2400" dirty="0" err="1"/>
                  <a:t>frequently</a:t>
                </a:r>
                <a:r>
                  <a:rPr lang="sv-SE" sz="2400" dirty="0"/>
                  <a:t> </a:t>
                </a:r>
                <a:r>
                  <a:rPr lang="sv-SE" sz="2400" dirty="0" err="1"/>
                  <a:t>erased</a:t>
                </a:r>
                <a:r>
                  <a:rPr lang="sv-SE" sz="2400" dirty="0"/>
                  <a:t> </a:t>
                </a:r>
                <a:r>
                  <a:rPr lang="sv-SE" sz="2400" dirty="0" err="1"/>
                  <a:t>much</a:t>
                </a:r>
                <a:r>
                  <a:rPr lang="sv-SE" sz="2400" dirty="0"/>
                  <a:t> </a:t>
                </a:r>
                <a:r>
                  <a:rPr lang="sv-SE" sz="2400" dirty="0" err="1"/>
                  <a:t>earlier</a:t>
                </a:r>
                <a:r>
                  <a:rPr lang="sv-SE" sz="2400" dirty="0"/>
                  <a:t> (</a:t>
                </a:r>
                <a14:m>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0.1</m:t>
                        </m:r>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a:t>
                </a:r>
                <a:r>
                  <a:rPr lang="en-GB" sz="2400" dirty="0" err="1"/>
                  <a:t>Przeworski</a:t>
                </a:r>
                <a:r>
                  <a:rPr lang="en-GB" sz="2400" dirty="0"/>
                  <a:t> 2002)</a:t>
                </a:r>
              </a:p>
              <a:p>
                <a:pPr>
                  <a:lnSpc>
                    <a:spcPts val="3000"/>
                  </a:lnSpc>
                </a:pPr>
                <a:endParaRPr lang="en-GB" sz="2400" dirty="0"/>
              </a:p>
            </p:txBody>
          </p:sp>
        </mc:Choice>
        <mc:Fallback>
          <p:sp>
            <p:nvSpPr>
              <p:cNvPr id="2" name="textruta 1">
                <a:extLst>
                  <a:ext uri="{FF2B5EF4-FFF2-40B4-BE49-F238E27FC236}">
                    <a16:creationId xmlns:a16="http://schemas.microsoft.com/office/drawing/2014/main" id="{36EF0D47-FE52-CCA2-7FF8-71F0F2155750}"/>
                  </a:ext>
                </a:extLst>
              </p:cNvPr>
              <p:cNvSpPr txBox="1">
                <a:spLocks noRot="1" noChangeAspect="1" noMove="1" noResize="1" noEditPoints="1" noAdjustHandles="1" noChangeArrowheads="1" noChangeShapeType="1" noTextEdit="1"/>
              </p:cNvSpPr>
              <p:nvPr/>
            </p:nvSpPr>
            <p:spPr>
              <a:xfrm>
                <a:off x="1655180" y="2280213"/>
                <a:ext cx="8530542" cy="2546430"/>
              </a:xfrm>
              <a:prstGeom prst="rect">
                <a:avLst/>
              </a:prstGeom>
              <a:blipFill>
                <a:blip r:embed="rId2"/>
                <a:stretch>
                  <a:fillRect l="-2229" t="-3960"/>
                </a:stretch>
              </a:blipFill>
            </p:spPr>
            <p:txBody>
              <a:bodyPr/>
              <a:lstStyle/>
              <a:p>
                <a:r>
                  <a:rPr lang="en-GB">
                    <a:noFill/>
                  </a:rPr>
                  <a:t> </a:t>
                </a:r>
              </a:p>
            </p:txBody>
          </p:sp>
        </mc:Fallback>
      </mc:AlternateContent>
    </p:spTree>
    <p:extLst>
      <p:ext uri="{BB962C8B-B14F-4D97-AF65-F5344CB8AC3E}">
        <p14:creationId xmlns:p14="http://schemas.microsoft.com/office/powerpoint/2010/main" val="33131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graphicFrame>
        <p:nvGraphicFramePr>
          <p:cNvPr id="5" name="Tabell 6">
            <a:extLst>
              <a:ext uri="{FF2B5EF4-FFF2-40B4-BE49-F238E27FC236}">
                <a16:creationId xmlns:a16="http://schemas.microsoft.com/office/drawing/2014/main" id="{B8BE5951-A83B-1936-44CB-4814788AEFC7}"/>
              </a:ext>
            </a:extLst>
          </p:cNvPr>
          <p:cNvGraphicFramePr>
            <a:graphicFrameLocks noGrp="1"/>
          </p:cNvGraphicFramePr>
          <p:nvPr>
            <p:extLst>
              <p:ext uri="{D42A27DB-BD31-4B8C-83A1-F6EECF244321}">
                <p14:modId xmlns:p14="http://schemas.microsoft.com/office/powerpoint/2010/main" val="3858112327"/>
              </p:ext>
            </p:extLst>
          </p:nvPr>
        </p:nvGraphicFramePr>
        <p:xfrm>
          <a:off x="1655180" y="1576192"/>
          <a:ext cx="8127999" cy="2072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29934479"/>
                    </a:ext>
                  </a:extLst>
                </a:gridCol>
                <a:gridCol w="2709333">
                  <a:extLst>
                    <a:ext uri="{9D8B030D-6E8A-4147-A177-3AD203B41FA5}">
                      <a16:colId xmlns:a16="http://schemas.microsoft.com/office/drawing/2014/main" val="4256964532"/>
                    </a:ext>
                  </a:extLst>
                </a:gridCol>
                <a:gridCol w="2709333">
                  <a:extLst>
                    <a:ext uri="{9D8B030D-6E8A-4147-A177-3AD203B41FA5}">
                      <a16:colId xmlns:a16="http://schemas.microsoft.com/office/drawing/2014/main" val="1554707998"/>
                    </a:ext>
                  </a:extLst>
                </a:gridCol>
              </a:tblGrid>
              <a:tr h="370840">
                <a:tc>
                  <a:txBody>
                    <a:bodyPr/>
                    <a:lstStyle/>
                    <a:p>
                      <a:r>
                        <a:rPr lang="en-GB" sz="2800" b="0" dirty="0"/>
                        <a:t>N</a:t>
                      </a:r>
                      <a:r>
                        <a:rPr lang="en-GB" sz="2800" b="0" baseline="-25000" dirty="0"/>
                        <a:t>e</a:t>
                      </a:r>
                    </a:p>
                  </a:txBody>
                  <a:tcPr/>
                </a:tc>
                <a:tc>
                  <a:txBody>
                    <a:bodyPr/>
                    <a:lstStyle/>
                    <a:p>
                      <a:r>
                        <a:rPr lang="en-GB" sz="2800" b="0" dirty="0"/>
                        <a:t>4N</a:t>
                      </a:r>
                      <a:r>
                        <a:rPr lang="en-GB" sz="2800" b="0" baseline="-25000" dirty="0"/>
                        <a:t>e</a:t>
                      </a:r>
                    </a:p>
                  </a:txBody>
                  <a:tcPr/>
                </a:tc>
                <a:tc>
                  <a:txBody>
                    <a:bodyPr/>
                    <a:lstStyle/>
                    <a:p>
                      <a:r>
                        <a:rPr lang="en-GB" sz="2800" b="0" dirty="0"/>
                        <a:t>0.1N</a:t>
                      </a:r>
                      <a:r>
                        <a:rPr lang="en-GB" sz="2800" b="0" baseline="-25000" dirty="0"/>
                        <a:t>e</a:t>
                      </a:r>
                    </a:p>
                  </a:txBody>
                  <a:tcPr/>
                </a:tc>
                <a:extLst>
                  <a:ext uri="{0D108BD9-81ED-4DB2-BD59-A6C34878D82A}">
                    <a16:rowId xmlns:a16="http://schemas.microsoft.com/office/drawing/2014/main" val="2943801443"/>
                  </a:ext>
                </a:extLst>
              </a:tr>
              <a:tr h="370840">
                <a:tc>
                  <a:txBody>
                    <a:bodyPr/>
                    <a:lstStyle/>
                    <a:p>
                      <a:r>
                        <a:rPr lang="en-GB" sz="2800" dirty="0"/>
                        <a:t>100</a:t>
                      </a:r>
                    </a:p>
                  </a:txBody>
                  <a:tcPr/>
                </a:tc>
                <a:tc>
                  <a:txBody>
                    <a:bodyPr/>
                    <a:lstStyle/>
                    <a:p>
                      <a:r>
                        <a:rPr lang="en-GB" sz="2800" dirty="0"/>
                        <a:t>400</a:t>
                      </a:r>
                    </a:p>
                  </a:txBody>
                  <a:tcPr/>
                </a:tc>
                <a:tc>
                  <a:txBody>
                    <a:bodyPr/>
                    <a:lstStyle/>
                    <a:p>
                      <a:r>
                        <a:rPr lang="en-GB" sz="2800" dirty="0"/>
                        <a:t>10</a:t>
                      </a:r>
                    </a:p>
                  </a:txBody>
                  <a:tcPr/>
                </a:tc>
                <a:extLst>
                  <a:ext uri="{0D108BD9-81ED-4DB2-BD59-A6C34878D82A}">
                    <a16:rowId xmlns:a16="http://schemas.microsoft.com/office/drawing/2014/main" val="2259512351"/>
                  </a:ext>
                </a:extLst>
              </a:tr>
              <a:tr h="370840">
                <a:tc>
                  <a:txBody>
                    <a:bodyPr/>
                    <a:lstStyle/>
                    <a:p>
                      <a:r>
                        <a:rPr lang="en-GB" sz="2800" dirty="0"/>
                        <a:t>500</a:t>
                      </a:r>
                    </a:p>
                  </a:txBody>
                  <a:tcPr/>
                </a:tc>
                <a:tc>
                  <a:txBody>
                    <a:bodyPr/>
                    <a:lstStyle/>
                    <a:p>
                      <a:r>
                        <a:rPr lang="en-GB" sz="2800" dirty="0"/>
                        <a:t>2000</a:t>
                      </a:r>
                    </a:p>
                  </a:txBody>
                  <a:tcPr/>
                </a:tc>
                <a:tc>
                  <a:txBody>
                    <a:bodyPr/>
                    <a:lstStyle/>
                    <a:p>
                      <a:r>
                        <a:rPr lang="en-GB" sz="2800" dirty="0"/>
                        <a:t>50</a:t>
                      </a:r>
                    </a:p>
                  </a:txBody>
                  <a:tcPr/>
                </a:tc>
                <a:extLst>
                  <a:ext uri="{0D108BD9-81ED-4DB2-BD59-A6C34878D82A}">
                    <a16:rowId xmlns:a16="http://schemas.microsoft.com/office/drawing/2014/main" val="1733922001"/>
                  </a:ext>
                </a:extLst>
              </a:tr>
              <a:tr h="370840">
                <a:tc>
                  <a:txBody>
                    <a:bodyPr/>
                    <a:lstStyle/>
                    <a:p>
                      <a:r>
                        <a:rPr lang="en-GB" sz="2800" dirty="0"/>
                        <a:t>10,000</a:t>
                      </a:r>
                    </a:p>
                  </a:txBody>
                  <a:tcPr/>
                </a:tc>
                <a:tc>
                  <a:txBody>
                    <a:bodyPr/>
                    <a:lstStyle/>
                    <a:p>
                      <a:r>
                        <a:rPr lang="en-GB" sz="2800" dirty="0"/>
                        <a:t>40,000</a:t>
                      </a:r>
                    </a:p>
                  </a:txBody>
                  <a:tcPr/>
                </a:tc>
                <a:tc>
                  <a:txBody>
                    <a:bodyPr/>
                    <a:lstStyle/>
                    <a:p>
                      <a:r>
                        <a:rPr lang="en-GB" sz="2800" dirty="0"/>
                        <a:t>1000</a:t>
                      </a:r>
                    </a:p>
                  </a:txBody>
                  <a:tcPr/>
                </a:tc>
                <a:extLst>
                  <a:ext uri="{0D108BD9-81ED-4DB2-BD59-A6C34878D82A}">
                    <a16:rowId xmlns:a16="http://schemas.microsoft.com/office/drawing/2014/main" val="1853497917"/>
                  </a:ext>
                </a:extLst>
              </a:tr>
            </a:tbl>
          </a:graphicData>
        </a:graphic>
      </p:graphicFrame>
      <p:sp>
        <p:nvSpPr>
          <p:cNvPr id="17" name="textruta 16">
            <a:extLst>
              <a:ext uri="{FF2B5EF4-FFF2-40B4-BE49-F238E27FC236}">
                <a16:creationId xmlns:a16="http://schemas.microsoft.com/office/drawing/2014/main" id="{72465C05-AD45-F288-B1B5-1CD9429903D4}"/>
              </a:ext>
            </a:extLst>
          </p:cNvPr>
          <p:cNvSpPr txBox="1"/>
          <p:nvPr/>
        </p:nvSpPr>
        <p:spPr>
          <a:xfrm>
            <a:off x="1655180" y="4699321"/>
            <a:ext cx="8530542" cy="868101"/>
          </a:xfrm>
          <a:prstGeom prst="rect">
            <a:avLst/>
          </a:prstGeom>
          <a:noFill/>
        </p:spPr>
        <p:txBody>
          <a:bodyPr wrap="square" lIns="0" tIns="0" rIns="0" bIns="0" rtlCol="0">
            <a:noAutofit/>
          </a:bodyPr>
          <a:lstStyle/>
          <a:p>
            <a:pPr>
              <a:lnSpc>
                <a:spcPts val="3000"/>
              </a:lnSpc>
            </a:pPr>
            <a:r>
              <a:rPr lang="en-GB" sz="2400" dirty="0"/>
              <a:t>Example: </a:t>
            </a:r>
            <a:r>
              <a:rPr lang="en-GB" sz="2400" i="1" dirty="0"/>
              <a:t>TSHR</a:t>
            </a:r>
            <a:r>
              <a:rPr lang="en-GB" sz="2400" dirty="0"/>
              <a:t> selected last 500-1000 years, not early in domestication (</a:t>
            </a:r>
            <a:r>
              <a:rPr lang="en-GB" sz="2400" dirty="0" err="1"/>
              <a:t>Girdland</a:t>
            </a:r>
            <a:r>
              <a:rPr lang="en-GB" sz="2400" dirty="0"/>
              <a:t> </a:t>
            </a:r>
            <a:r>
              <a:rPr lang="en-GB" sz="2400" dirty="0" err="1"/>
              <a:t>Flink</a:t>
            </a:r>
            <a:r>
              <a:rPr lang="en-GB" sz="2400" dirty="0"/>
              <a:t> et al. 2014; </a:t>
            </a:r>
            <a:r>
              <a:rPr lang="en-GB" sz="2400" dirty="0" err="1"/>
              <a:t>Loog</a:t>
            </a:r>
            <a:r>
              <a:rPr lang="en-GB" sz="2400" dirty="0"/>
              <a:t> et al. 2017)</a:t>
            </a:r>
          </a:p>
        </p:txBody>
      </p:sp>
    </p:spTree>
    <p:extLst>
      <p:ext uri="{BB962C8B-B14F-4D97-AF65-F5344CB8AC3E}">
        <p14:creationId xmlns:p14="http://schemas.microsoft.com/office/powerpoint/2010/main" val="31357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43605" y="766659"/>
            <a:ext cx="8530542" cy="868100"/>
          </a:xfrm>
          <a:prstGeom prst="rect">
            <a:avLst/>
          </a:prstGeom>
          <a:noFill/>
        </p:spPr>
        <p:txBody>
          <a:bodyPr wrap="square" lIns="0" tIns="0" rIns="0" bIns="0" rtlCol="0">
            <a:noAutofit/>
          </a:bodyPr>
          <a:lstStyle/>
          <a:p>
            <a:pPr algn="l">
              <a:lnSpc>
                <a:spcPts val="3000"/>
              </a:lnSpc>
            </a:pPr>
            <a:r>
              <a:rPr lang="en-GB" sz="2400" dirty="0"/>
              <a:t>Adaptation by small shifts of small-effect alleles or large shifts of large-effect alleles (e.g., model by Jain &amp; Stephan 2017)</a:t>
            </a:r>
          </a:p>
          <a:p>
            <a:pPr>
              <a:lnSpc>
                <a:spcPts val="3000"/>
              </a:lnSpc>
            </a:pPr>
            <a:endParaRPr lang="en-GB" sz="2400" dirty="0"/>
          </a:p>
        </p:txBody>
      </p:sp>
      <p:pic>
        <p:nvPicPr>
          <p:cNvPr id="5" name="Bildobjekt 4">
            <a:extLst>
              <a:ext uri="{FF2B5EF4-FFF2-40B4-BE49-F238E27FC236}">
                <a16:creationId xmlns:a16="http://schemas.microsoft.com/office/drawing/2014/main" id="{E9E6610C-1330-D6FC-923F-7101EA5F5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05" y="1784267"/>
            <a:ext cx="4024131" cy="4024131"/>
          </a:xfrm>
          <a:prstGeom prst="rect">
            <a:avLst/>
          </a:prstGeom>
        </p:spPr>
      </p:pic>
      <p:pic>
        <p:nvPicPr>
          <p:cNvPr id="7" name="Bildobjekt 6">
            <a:extLst>
              <a:ext uri="{FF2B5EF4-FFF2-40B4-BE49-F238E27FC236}">
                <a16:creationId xmlns:a16="http://schemas.microsoft.com/office/drawing/2014/main" id="{6A123797-C071-F354-BA09-8FB5A19E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829" y="1748576"/>
            <a:ext cx="4124445" cy="4124445"/>
          </a:xfrm>
          <a:prstGeom prst="rect">
            <a:avLst/>
          </a:prstGeom>
        </p:spPr>
      </p:pic>
      <p:sp>
        <p:nvSpPr>
          <p:cNvPr id="8" name="textruta 7">
            <a:extLst>
              <a:ext uri="{FF2B5EF4-FFF2-40B4-BE49-F238E27FC236}">
                <a16:creationId xmlns:a16="http://schemas.microsoft.com/office/drawing/2014/main" id="{A1029F83-A9CE-6BF2-3ACE-01ADEB057847}"/>
              </a:ext>
            </a:extLst>
          </p:cNvPr>
          <p:cNvSpPr txBox="1"/>
          <p:nvPr/>
        </p:nvSpPr>
        <p:spPr>
          <a:xfrm>
            <a:off x="1830728" y="5986839"/>
            <a:ext cx="8530542" cy="405113"/>
          </a:xfrm>
          <a:prstGeom prst="rect">
            <a:avLst/>
          </a:prstGeom>
          <a:noFill/>
        </p:spPr>
        <p:txBody>
          <a:bodyPr wrap="square" lIns="0" tIns="0" rIns="0" bIns="0" rtlCol="0">
            <a:noAutofit/>
          </a:bodyPr>
          <a:lstStyle/>
          <a:p>
            <a:pPr>
              <a:lnSpc>
                <a:spcPts val="3000"/>
              </a:lnSpc>
            </a:pPr>
            <a:r>
              <a:rPr lang="en-GB" sz="2400" dirty="0"/>
              <a:t>Example: major loci, pigmentation loci etc.</a:t>
            </a:r>
          </a:p>
          <a:p>
            <a:pPr>
              <a:lnSpc>
                <a:spcPts val="3000"/>
              </a:lnSpc>
            </a:pPr>
            <a:endParaRPr lang="en-GB" sz="2400" dirty="0"/>
          </a:p>
        </p:txBody>
      </p:sp>
    </p:spTree>
    <p:extLst>
      <p:ext uri="{BB962C8B-B14F-4D97-AF65-F5344CB8AC3E}">
        <p14:creationId xmlns:p14="http://schemas.microsoft.com/office/powerpoint/2010/main" val="29811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4" name="Rektangel 3">
            <a:extLst>
              <a:ext uri="{FF2B5EF4-FFF2-40B4-BE49-F238E27FC236}">
                <a16:creationId xmlns:a16="http://schemas.microsoft.com/office/drawing/2014/main" id="{58B47430-B77E-7B3C-096A-804F673F40F9}"/>
              </a:ext>
            </a:extLst>
          </p:cNvPr>
          <p:cNvSpPr/>
          <p:nvPr/>
        </p:nvSpPr>
        <p:spPr>
          <a:xfrm>
            <a:off x="76391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Mutation</a:t>
            </a:r>
          </a:p>
          <a:p>
            <a:pPr algn="ctr"/>
            <a:endParaRPr lang="en-GB" sz="2400" dirty="0"/>
          </a:p>
          <a:p>
            <a:pPr algn="ctr"/>
            <a:r>
              <a:rPr lang="en-GB" sz="2400" dirty="0"/>
              <a:t>Signature of selection or mutation </a:t>
            </a:r>
            <a:r>
              <a:rPr lang="en-GB" sz="2400" dirty="0" err="1"/>
              <a:t>coldspot</a:t>
            </a:r>
            <a:r>
              <a:rPr lang="en-GB" sz="2400" dirty="0"/>
              <a:t>?</a:t>
            </a:r>
          </a:p>
        </p:txBody>
      </p:sp>
      <p:sp>
        <p:nvSpPr>
          <p:cNvPr id="7" name="Rektangel 6">
            <a:extLst>
              <a:ext uri="{FF2B5EF4-FFF2-40B4-BE49-F238E27FC236}">
                <a16:creationId xmlns:a16="http://schemas.microsoft.com/office/drawing/2014/main" id="{DB853144-D89F-F1FF-5111-72DA5276B20C}"/>
              </a:ext>
            </a:extLst>
          </p:cNvPr>
          <p:cNvSpPr/>
          <p:nvPr/>
        </p:nvSpPr>
        <p:spPr>
          <a:xfrm>
            <a:off x="437714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Recombination</a:t>
            </a:r>
          </a:p>
          <a:p>
            <a:pPr algn="ctr"/>
            <a:endParaRPr lang="en-GB" sz="2400" dirty="0"/>
          </a:p>
          <a:p>
            <a:pPr algn="ctr"/>
            <a:r>
              <a:rPr lang="en-GB" sz="2400" dirty="0"/>
              <a:t>Reduces linkage disequilibrium and selective interference</a:t>
            </a:r>
          </a:p>
        </p:txBody>
      </p:sp>
      <p:sp>
        <p:nvSpPr>
          <p:cNvPr id="8" name="Rektangel 7">
            <a:extLst>
              <a:ext uri="{FF2B5EF4-FFF2-40B4-BE49-F238E27FC236}">
                <a16:creationId xmlns:a16="http://schemas.microsoft.com/office/drawing/2014/main" id="{80917866-F5AB-324C-0D5E-8DE8CF897719}"/>
              </a:ext>
            </a:extLst>
          </p:cNvPr>
          <p:cNvSpPr/>
          <p:nvPr/>
        </p:nvSpPr>
        <p:spPr>
          <a:xfrm>
            <a:off x="7990378"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Population history</a:t>
            </a:r>
          </a:p>
          <a:p>
            <a:pPr algn="ctr"/>
            <a:endParaRPr lang="en-GB" sz="2400" dirty="0"/>
          </a:p>
          <a:p>
            <a:pPr algn="ctr"/>
            <a:r>
              <a:rPr lang="en-GB" sz="2400" dirty="0"/>
              <a:t>Bottlenecks reduce diversity, erase historical record</a:t>
            </a:r>
          </a:p>
        </p:txBody>
      </p:sp>
      <p:pic>
        <p:nvPicPr>
          <p:cNvPr id="5" name="Bild 4" descr="Bock">
            <a:extLst>
              <a:ext uri="{FF2B5EF4-FFF2-40B4-BE49-F238E27FC236}">
                <a16:creationId xmlns:a16="http://schemas.microsoft.com/office/drawing/2014/main" id="{1A487163-6500-27A5-AEF0-D72EED788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5684" y="4715589"/>
            <a:ext cx="914400" cy="914400"/>
          </a:xfrm>
          <a:prstGeom prst="rect">
            <a:avLst/>
          </a:prstGeom>
        </p:spPr>
      </p:pic>
      <p:sp>
        <p:nvSpPr>
          <p:cNvPr id="6" name="textruta 5">
            <a:extLst>
              <a:ext uri="{FF2B5EF4-FFF2-40B4-BE49-F238E27FC236}">
                <a16:creationId xmlns:a16="http://schemas.microsoft.com/office/drawing/2014/main" id="{BD3B84BE-33FA-8880-6BF1-0EFB6DC922E7}"/>
              </a:ext>
            </a:extLst>
          </p:cNvPr>
          <p:cNvSpPr txBox="1"/>
          <p:nvPr/>
        </p:nvSpPr>
        <p:spPr>
          <a:xfrm>
            <a:off x="2118168" y="5172789"/>
            <a:ext cx="914400" cy="914400"/>
          </a:xfrm>
          <a:prstGeom prst="rect">
            <a:avLst/>
          </a:prstGeom>
          <a:noFill/>
        </p:spPr>
        <p:txBody>
          <a:bodyPr wrap="none" lIns="0" tIns="0" rIns="0" bIns="0" rtlCol="0">
            <a:noAutofit/>
          </a:bodyPr>
          <a:lstStyle/>
          <a:p>
            <a:pPr algn="l">
              <a:lnSpc>
                <a:spcPts val="3000"/>
              </a:lnSpc>
            </a:pPr>
            <a:r>
              <a:rPr lang="en-GB" sz="5400" b="1" dirty="0">
                <a:solidFill>
                  <a:schemeClr val="accent5"/>
                </a:solidFill>
              </a:rPr>
              <a:t>?</a:t>
            </a:r>
          </a:p>
        </p:txBody>
      </p:sp>
      <p:sp>
        <p:nvSpPr>
          <p:cNvPr id="9" name="textruta 8">
            <a:extLst>
              <a:ext uri="{FF2B5EF4-FFF2-40B4-BE49-F238E27FC236}">
                <a16:creationId xmlns:a16="http://schemas.microsoft.com/office/drawing/2014/main" id="{9AD2F2B4-82BE-3CEA-D118-D20B09D04D41}"/>
              </a:ext>
            </a:extLst>
          </p:cNvPr>
          <p:cNvSpPr txBox="1"/>
          <p:nvPr/>
        </p:nvSpPr>
        <p:spPr>
          <a:xfrm>
            <a:off x="10247453" y="6400800"/>
            <a:ext cx="914400" cy="914400"/>
          </a:xfrm>
          <a:prstGeom prst="rect">
            <a:avLst/>
          </a:prstGeom>
          <a:noFill/>
        </p:spPr>
        <p:txBody>
          <a:bodyPr wrap="none" lIns="0" tIns="0" rIns="0" bIns="0" rtlCol="0">
            <a:noAutofit/>
          </a:bodyPr>
          <a:lstStyle/>
          <a:p>
            <a:pPr algn="l">
              <a:lnSpc>
                <a:spcPts val="3000"/>
              </a:lnSpc>
            </a:pPr>
            <a:r>
              <a:rPr lang="en-GB" dirty="0"/>
              <a:t>(Johri et al. 2022)</a:t>
            </a:r>
          </a:p>
        </p:txBody>
      </p:sp>
    </p:spTree>
    <p:extLst>
      <p:ext uri="{BB962C8B-B14F-4D97-AF65-F5344CB8AC3E}">
        <p14:creationId xmlns:p14="http://schemas.microsoft.com/office/powerpoint/2010/main" val="40168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Methods concerns:</a:t>
            </a:r>
          </a:p>
          <a:p>
            <a:pPr algn="l">
              <a:lnSpc>
                <a:spcPts val="3000"/>
              </a:lnSpc>
            </a:pPr>
            <a:endParaRPr lang="en-GB" sz="2400" dirty="0"/>
          </a:p>
          <a:p>
            <a:pPr marL="457200" indent="-457200" algn="l">
              <a:lnSpc>
                <a:spcPts val="3000"/>
              </a:lnSpc>
              <a:buAutoNum type="arabicPeriod"/>
            </a:pPr>
            <a:r>
              <a:rPr lang="en-GB" sz="2400" dirty="0"/>
              <a:t>Researcher degrees of freedom</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check design properties</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interpret</a:t>
            </a:r>
          </a:p>
        </p:txBody>
      </p:sp>
    </p:spTree>
    <p:extLst>
      <p:ext uri="{BB962C8B-B14F-4D97-AF65-F5344CB8AC3E}">
        <p14:creationId xmlns:p14="http://schemas.microsoft.com/office/powerpoint/2010/main" val="348216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DCB9D763-707D-2424-477F-7E3CA50CDE55}"/>
              </a:ext>
            </a:extLst>
          </p:cNvPr>
          <p:cNvSpPr txBox="1"/>
          <p:nvPr/>
        </p:nvSpPr>
        <p:spPr>
          <a:xfrm>
            <a:off x="2129742" y="2050650"/>
            <a:ext cx="914400" cy="914400"/>
          </a:xfrm>
          <a:prstGeom prst="rect">
            <a:avLst/>
          </a:prstGeom>
          <a:noFill/>
        </p:spPr>
        <p:txBody>
          <a:bodyPr wrap="none" lIns="0" tIns="0" rIns="0" bIns="0" rtlCol="0">
            <a:noAutofit/>
          </a:bodyPr>
          <a:lstStyle/>
          <a:p>
            <a:pPr algn="l">
              <a:lnSpc>
                <a:spcPts val="3000"/>
              </a:lnSpc>
            </a:pPr>
            <a:r>
              <a:rPr lang="en-GB" sz="2800" dirty="0" err="1"/>
              <a:t>F</a:t>
            </a:r>
            <a:r>
              <a:rPr lang="en-GB" sz="2800" baseline="-25000" dirty="0" err="1"/>
              <a:t>st</a:t>
            </a:r>
            <a:endParaRPr lang="en-GB" sz="2800" baseline="-25000" dirty="0"/>
          </a:p>
        </p:txBody>
      </p:sp>
      <p:sp>
        <p:nvSpPr>
          <p:cNvPr id="4" name="textruta 3">
            <a:extLst>
              <a:ext uri="{FF2B5EF4-FFF2-40B4-BE49-F238E27FC236}">
                <a16:creationId xmlns:a16="http://schemas.microsoft.com/office/drawing/2014/main" id="{EE5C6A4B-F6F2-4B66-4862-17F6E88186B8}"/>
              </a:ext>
            </a:extLst>
          </p:cNvPr>
          <p:cNvSpPr txBox="1"/>
          <p:nvPr/>
        </p:nvSpPr>
        <p:spPr>
          <a:xfrm>
            <a:off x="4207397" y="2785642"/>
            <a:ext cx="914400" cy="914400"/>
          </a:xfrm>
          <a:prstGeom prst="rect">
            <a:avLst/>
          </a:prstGeom>
          <a:noFill/>
        </p:spPr>
        <p:txBody>
          <a:bodyPr wrap="none" lIns="0" tIns="0" rIns="0" bIns="0" rtlCol="0">
            <a:noAutofit/>
          </a:bodyPr>
          <a:lstStyle/>
          <a:p>
            <a:pPr algn="l">
              <a:lnSpc>
                <a:spcPts val="3000"/>
              </a:lnSpc>
            </a:pPr>
            <a:r>
              <a:rPr lang="en-GB" sz="2800" dirty="0"/>
              <a:t>H</a:t>
            </a:r>
            <a:r>
              <a:rPr lang="en-GB" sz="2800" baseline="-25000" dirty="0"/>
              <a:t>p</a:t>
            </a:r>
          </a:p>
        </p:txBody>
      </p:sp>
      <p:sp>
        <p:nvSpPr>
          <p:cNvPr id="5" name="textruta 4">
            <a:extLst>
              <a:ext uri="{FF2B5EF4-FFF2-40B4-BE49-F238E27FC236}">
                <a16:creationId xmlns:a16="http://schemas.microsoft.com/office/drawing/2014/main" id="{161ACD71-B85E-8929-289A-C58D030FE85A}"/>
              </a:ext>
            </a:extLst>
          </p:cNvPr>
          <p:cNvSpPr txBox="1"/>
          <p:nvPr/>
        </p:nvSpPr>
        <p:spPr>
          <a:xfrm>
            <a:off x="5463251" y="2554149"/>
            <a:ext cx="914400" cy="914400"/>
          </a:xfrm>
          <a:prstGeom prst="rect">
            <a:avLst/>
          </a:prstGeom>
          <a:noFill/>
        </p:spPr>
        <p:txBody>
          <a:bodyPr wrap="none" lIns="0" tIns="0" rIns="0" bIns="0" rtlCol="0">
            <a:noAutofit/>
          </a:bodyPr>
          <a:lstStyle/>
          <a:p>
            <a:pPr algn="l">
              <a:lnSpc>
                <a:spcPts val="3000"/>
              </a:lnSpc>
            </a:pPr>
            <a:r>
              <a:rPr lang="en-GB" sz="2800" dirty="0" err="1"/>
              <a:t>hapFLK</a:t>
            </a:r>
            <a:endParaRPr lang="en-GB" sz="2800" dirty="0"/>
          </a:p>
        </p:txBody>
      </p:sp>
      <p:sp>
        <p:nvSpPr>
          <p:cNvPr id="6" name="textruta 5">
            <a:extLst>
              <a:ext uri="{FF2B5EF4-FFF2-40B4-BE49-F238E27FC236}">
                <a16:creationId xmlns:a16="http://schemas.microsoft.com/office/drawing/2014/main" id="{BDACA14B-63A7-2155-CCA1-4F7034D9956E}"/>
              </a:ext>
            </a:extLst>
          </p:cNvPr>
          <p:cNvSpPr txBox="1"/>
          <p:nvPr/>
        </p:nvSpPr>
        <p:spPr>
          <a:xfrm>
            <a:off x="1160362" y="4531487"/>
            <a:ext cx="914400" cy="914400"/>
          </a:xfrm>
          <a:prstGeom prst="rect">
            <a:avLst/>
          </a:prstGeom>
          <a:noFill/>
        </p:spPr>
        <p:txBody>
          <a:bodyPr wrap="none" lIns="0" tIns="0" rIns="0" bIns="0" rtlCol="0">
            <a:noAutofit/>
          </a:bodyPr>
          <a:lstStyle/>
          <a:p>
            <a:pPr algn="l">
              <a:lnSpc>
                <a:spcPts val="3000"/>
              </a:lnSpc>
            </a:pPr>
            <a:r>
              <a:rPr lang="en-GB" sz="2800" dirty="0"/>
              <a:t>Hidden Markov Models</a:t>
            </a:r>
          </a:p>
        </p:txBody>
      </p:sp>
      <p:sp>
        <p:nvSpPr>
          <p:cNvPr id="7" name="textruta 6">
            <a:extLst>
              <a:ext uri="{FF2B5EF4-FFF2-40B4-BE49-F238E27FC236}">
                <a16:creationId xmlns:a16="http://schemas.microsoft.com/office/drawing/2014/main" id="{B2785F76-8637-C0E8-3A4B-663DC12D2229}"/>
              </a:ext>
            </a:extLst>
          </p:cNvPr>
          <p:cNvSpPr txBox="1"/>
          <p:nvPr/>
        </p:nvSpPr>
        <p:spPr>
          <a:xfrm>
            <a:off x="4595149" y="3688466"/>
            <a:ext cx="914400" cy="914400"/>
          </a:xfrm>
          <a:prstGeom prst="rect">
            <a:avLst/>
          </a:prstGeom>
          <a:noFill/>
        </p:spPr>
        <p:txBody>
          <a:bodyPr wrap="none" lIns="0" tIns="0" rIns="0" bIns="0" rtlCol="0">
            <a:noAutofit/>
          </a:bodyPr>
          <a:lstStyle/>
          <a:p>
            <a:pPr algn="l">
              <a:lnSpc>
                <a:spcPts val="3000"/>
              </a:lnSpc>
            </a:pPr>
            <a:r>
              <a:rPr lang="en-GB" sz="2800" dirty="0"/>
              <a:t>EHH</a:t>
            </a:r>
          </a:p>
        </p:txBody>
      </p:sp>
      <p:sp>
        <p:nvSpPr>
          <p:cNvPr id="8" name="textruta 7">
            <a:extLst>
              <a:ext uri="{FF2B5EF4-FFF2-40B4-BE49-F238E27FC236}">
                <a16:creationId xmlns:a16="http://schemas.microsoft.com/office/drawing/2014/main" id="{4DB2470D-AEC9-916E-410F-EECA55AF52EF}"/>
              </a:ext>
            </a:extLst>
          </p:cNvPr>
          <p:cNvSpPr txBox="1"/>
          <p:nvPr/>
        </p:nvSpPr>
        <p:spPr>
          <a:xfrm>
            <a:off x="1811438" y="3098158"/>
            <a:ext cx="914400" cy="914400"/>
          </a:xfrm>
          <a:prstGeom prst="rect">
            <a:avLst/>
          </a:prstGeom>
          <a:noFill/>
        </p:spPr>
        <p:txBody>
          <a:bodyPr wrap="none" lIns="0" tIns="0" rIns="0" bIns="0" rtlCol="0">
            <a:noAutofit/>
          </a:bodyPr>
          <a:lstStyle/>
          <a:p>
            <a:pPr algn="l">
              <a:lnSpc>
                <a:spcPts val="3000"/>
              </a:lnSpc>
            </a:pPr>
            <a:r>
              <a:rPr lang="en-GB" sz="2800" dirty="0"/>
              <a:t>XP-EHH</a:t>
            </a:r>
          </a:p>
        </p:txBody>
      </p:sp>
      <p:sp>
        <p:nvSpPr>
          <p:cNvPr id="9" name="textruta 8">
            <a:extLst>
              <a:ext uri="{FF2B5EF4-FFF2-40B4-BE49-F238E27FC236}">
                <a16:creationId xmlns:a16="http://schemas.microsoft.com/office/drawing/2014/main" id="{B6C1959B-FA42-C26F-13FB-5FAFCCEBD332}"/>
              </a:ext>
            </a:extLst>
          </p:cNvPr>
          <p:cNvSpPr txBox="1"/>
          <p:nvPr/>
        </p:nvSpPr>
        <p:spPr>
          <a:xfrm>
            <a:off x="6096000" y="3913224"/>
            <a:ext cx="914400" cy="914400"/>
          </a:xfrm>
          <a:prstGeom prst="rect">
            <a:avLst/>
          </a:prstGeom>
          <a:noFill/>
        </p:spPr>
        <p:txBody>
          <a:bodyPr wrap="none" lIns="0" tIns="0" rIns="0" bIns="0" rtlCol="0">
            <a:noAutofit/>
          </a:bodyPr>
          <a:lstStyle/>
          <a:p>
            <a:pPr algn="l">
              <a:lnSpc>
                <a:spcPts val="3000"/>
              </a:lnSpc>
            </a:pPr>
            <a:r>
              <a:rPr lang="en-GB" sz="2800" dirty="0" err="1"/>
              <a:t>iHS</a:t>
            </a:r>
            <a:endParaRPr lang="en-GB" sz="2800" dirty="0"/>
          </a:p>
        </p:txBody>
      </p:sp>
      <p:sp>
        <p:nvSpPr>
          <p:cNvPr id="10" name="textruta 9">
            <a:extLst>
              <a:ext uri="{FF2B5EF4-FFF2-40B4-BE49-F238E27FC236}">
                <a16:creationId xmlns:a16="http://schemas.microsoft.com/office/drawing/2014/main" id="{8CB72D6E-5B4E-56AC-9347-712159D61AA4}"/>
              </a:ext>
            </a:extLst>
          </p:cNvPr>
          <p:cNvSpPr txBox="1"/>
          <p:nvPr/>
        </p:nvSpPr>
        <p:spPr>
          <a:xfrm>
            <a:off x="4334719" y="1463236"/>
            <a:ext cx="914400" cy="914400"/>
          </a:xfrm>
          <a:prstGeom prst="rect">
            <a:avLst/>
          </a:prstGeom>
          <a:noFill/>
        </p:spPr>
        <p:txBody>
          <a:bodyPr wrap="none" lIns="0" tIns="0" rIns="0" bIns="0" rtlCol="0">
            <a:noAutofit/>
          </a:bodyPr>
          <a:lstStyle/>
          <a:p>
            <a:pPr algn="l">
              <a:lnSpc>
                <a:spcPts val="3000"/>
              </a:lnSpc>
            </a:pPr>
            <a:r>
              <a:rPr lang="en-GB" sz="2800" dirty="0"/>
              <a:t>SDS</a:t>
            </a:r>
          </a:p>
        </p:txBody>
      </p:sp>
      <p:sp>
        <p:nvSpPr>
          <p:cNvPr id="11" name="textruta 10">
            <a:extLst>
              <a:ext uri="{FF2B5EF4-FFF2-40B4-BE49-F238E27FC236}">
                <a16:creationId xmlns:a16="http://schemas.microsoft.com/office/drawing/2014/main" id="{1BA76D50-C133-AB31-2EE6-E15DE6A8572D}"/>
              </a:ext>
            </a:extLst>
          </p:cNvPr>
          <p:cNvSpPr txBox="1"/>
          <p:nvPr/>
        </p:nvSpPr>
        <p:spPr>
          <a:xfrm>
            <a:off x="3420319" y="1871242"/>
            <a:ext cx="914400" cy="914400"/>
          </a:xfrm>
          <a:prstGeom prst="rect">
            <a:avLst/>
          </a:prstGeom>
          <a:noFill/>
        </p:spPr>
        <p:txBody>
          <a:bodyPr wrap="none" lIns="0" tIns="0" rIns="0" bIns="0" rtlCol="0">
            <a:noAutofit/>
          </a:bodyPr>
          <a:lstStyle/>
          <a:p>
            <a:pPr algn="l">
              <a:lnSpc>
                <a:spcPts val="3000"/>
              </a:lnSpc>
            </a:pPr>
            <a:r>
              <a:rPr lang="en-GB" sz="2800" dirty="0"/>
              <a:t>D</a:t>
            </a:r>
          </a:p>
        </p:txBody>
      </p:sp>
      <mc:AlternateContent xmlns:mc="http://schemas.openxmlformats.org/markup-compatibility/2006" xmlns:a14="http://schemas.microsoft.com/office/drawing/2010/main">
        <mc:Choice Requires="a14">
          <p:sp>
            <p:nvSpPr>
              <p:cNvPr id="12" name="textruta 11">
                <a:extLst>
                  <a:ext uri="{FF2B5EF4-FFF2-40B4-BE49-F238E27FC236}">
                    <a16:creationId xmlns:a16="http://schemas.microsoft.com/office/drawing/2014/main" id="{B6D4F7A4-DBFB-25A2-941E-DB960CB8F4D7}"/>
                  </a:ext>
                </a:extLst>
              </p:cNvPr>
              <p:cNvSpPr txBox="1"/>
              <p:nvPr/>
            </p:nvSpPr>
            <p:spPr>
              <a:xfrm>
                <a:off x="2850266" y="3700042"/>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mbria Math" panose="02040503050406030204" pitchFamily="18" charset="0"/>
                        </a:rPr>
                        <m:t>𝜋</m:t>
                      </m:r>
                    </m:oMath>
                  </m:oMathPara>
                </a14:m>
                <a:endParaRPr lang="en-GB" sz="2800" dirty="0"/>
              </a:p>
            </p:txBody>
          </p:sp>
        </mc:Choice>
        <mc:Fallback xmlns="">
          <p:sp>
            <p:nvSpPr>
              <p:cNvPr id="12" name="textruta 11">
                <a:extLst>
                  <a:ext uri="{FF2B5EF4-FFF2-40B4-BE49-F238E27FC236}">
                    <a16:creationId xmlns:a16="http://schemas.microsoft.com/office/drawing/2014/main" id="{B6D4F7A4-DBFB-25A2-941E-DB960CB8F4D7}"/>
                  </a:ext>
                </a:extLst>
              </p:cNvPr>
              <p:cNvSpPr txBox="1">
                <a:spLocks noRot="1" noChangeAspect="1" noMove="1" noResize="1" noEditPoints="1" noAdjustHandles="1" noChangeArrowheads="1" noChangeShapeType="1" noTextEdit="1"/>
              </p:cNvSpPr>
              <p:nvPr/>
            </p:nvSpPr>
            <p:spPr>
              <a:xfrm>
                <a:off x="2850266" y="3700042"/>
                <a:ext cx="914400" cy="914400"/>
              </a:xfrm>
              <a:prstGeom prst="rect">
                <a:avLst/>
              </a:prstGeom>
              <a:blipFill>
                <a:blip r:embed="rId2"/>
                <a:stretch>
                  <a:fillRect/>
                </a:stretch>
              </a:blipFill>
            </p:spPr>
            <p:txBody>
              <a:bodyPr/>
              <a:lstStyle/>
              <a:p>
                <a:r>
                  <a:rPr lang="en-GB">
                    <a:noFill/>
                  </a:rPr>
                  <a:t> </a:t>
                </a:r>
              </a:p>
            </p:txBody>
          </p:sp>
        </mc:Fallback>
      </mc:AlternateContent>
      <p:sp>
        <p:nvSpPr>
          <p:cNvPr id="13" name="Rektangel 12">
            <a:extLst>
              <a:ext uri="{FF2B5EF4-FFF2-40B4-BE49-F238E27FC236}">
                <a16:creationId xmlns:a16="http://schemas.microsoft.com/office/drawing/2014/main" id="{0867665F-CF61-01EB-261E-937B120B16C4}"/>
              </a:ext>
            </a:extLst>
          </p:cNvPr>
          <p:cNvSpPr/>
          <p:nvPr/>
        </p:nvSpPr>
        <p:spPr>
          <a:xfrm>
            <a:off x="8391646" y="340492"/>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phasing</a:t>
            </a:r>
          </a:p>
        </p:txBody>
      </p:sp>
      <p:sp>
        <p:nvSpPr>
          <p:cNvPr id="15" name="Rektangel 14">
            <a:extLst>
              <a:ext uri="{FF2B5EF4-FFF2-40B4-BE49-F238E27FC236}">
                <a16:creationId xmlns:a16="http://schemas.microsoft.com/office/drawing/2014/main" id="{40F52941-D613-86A9-5502-85B06F430404}"/>
              </a:ext>
            </a:extLst>
          </p:cNvPr>
          <p:cNvSpPr/>
          <p:nvPr/>
        </p:nvSpPr>
        <p:spPr>
          <a:xfrm>
            <a:off x="8391646" y="2867628"/>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Windows along the genome</a:t>
            </a:r>
          </a:p>
        </p:txBody>
      </p:sp>
      <p:sp>
        <p:nvSpPr>
          <p:cNvPr id="16" name="Rektangel 15">
            <a:extLst>
              <a:ext uri="{FF2B5EF4-FFF2-40B4-BE49-F238E27FC236}">
                <a16:creationId xmlns:a16="http://schemas.microsoft.com/office/drawing/2014/main" id="{4E3C8088-6B8A-3CBC-8768-CAC2E717B260}"/>
              </a:ext>
            </a:extLst>
          </p:cNvPr>
          <p:cNvSpPr/>
          <p:nvPr/>
        </p:nvSpPr>
        <p:spPr>
          <a:xfrm>
            <a:off x="8391646" y="5445887"/>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Union, intersection, meta-analysis</a:t>
            </a:r>
          </a:p>
        </p:txBody>
      </p:sp>
      <p:sp>
        <p:nvSpPr>
          <p:cNvPr id="17" name="Rektangel 16">
            <a:extLst>
              <a:ext uri="{FF2B5EF4-FFF2-40B4-BE49-F238E27FC236}">
                <a16:creationId xmlns:a16="http://schemas.microsoft.com/office/drawing/2014/main" id="{898D7647-048F-2002-6F64-84D83D1811A4}"/>
              </a:ext>
            </a:extLst>
          </p:cNvPr>
          <p:cNvSpPr/>
          <p:nvPr/>
        </p:nvSpPr>
        <p:spPr>
          <a:xfrm>
            <a:off x="8391646" y="4150015"/>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Thresholds</a:t>
            </a:r>
          </a:p>
        </p:txBody>
      </p:sp>
      <p:sp>
        <p:nvSpPr>
          <p:cNvPr id="18" name="Rektangel 17">
            <a:extLst>
              <a:ext uri="{FF2B5EF4-FFF2-40B4-BE49-F238E27FC236}">
                <a16:creationId xmlns:a16="http://schemas.microsoft.com/office/drawing/2014/main" id="{D34F92BA-8DF5-7AB3-1C12-435309367C90}"/>
              </a:ext>
            </a:extLst>
          </p:cNvPr>
          <p:cNvSpPr/>
          <p:nvPr/>
        </p:nvSpPr>
        <p:spPr>
          <a:xfrm>
            <a:off x="8391646" y="1585241"/>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Ancestral alleles</a:t>
            </a:r>
          </a:p>
        </p:txBody>
      </p:sp>
      <p:sp>
        <p:nvSpPr>
          <p:cNvPr id="14" name="textruta 13">
            <a:extLst>
              <a:ext uri="{FF2B5EF4-FFF2-40B4-BE49-F238E27FC236}">
                <a16:creationId xmlns:a16="http://schemas.microsoft.com/office/drawing/2014/main" id="{566AF792-B9B4-44BF-533F-10A9AB7281EA}"/>
              </a:ext>
            </a:extLst>
          </p:cNvPr>
          <p:cNvSpPr txBox="1"/>
          <p:nvPr/>
        </p:nvSpPr>
        <p:spPr>
          <a:xfrm>
            <a:off x="2725838" y="5349434"/>
            <a:ext cx="914400" cy="914400"/>
          </a:xfrm>
          <a:prstGeom prst="rect">
            <a:avLst/>
          </a:prstGeom>
          <a:noFill/>
        </p:spPr>
        <p:txBody>
          <a:bodyPr wrap="none" lIns="0" tIns="0" rIns="0" bIns="0" rtlCol="0">
            <a:noAutofit/>
          </a:bodyPr>
          <a:lstStyle/>
          <a:p>
            <a:pPr algn="l">
              <a:lnSpc>
                <a:spcPts val="3000"/>
              </a:lnSpc>
            </a:pPr>
            <a:r>
              <a:rPr lang="en-GB" sz="2400" dirty="0" err="1">
                <a:solidFill>
                  <a:schemeClr val="tx1">
                    <a:lumMod val="50000"/>
                    <a:lumOff val="50000"/>
                  </a:schemeClr>
                </a:solidFill>
              </a:rPr>
              <a:t>diploS</a:t>
            </a:r>
            <a:r>
              <a:rPr lang="en-GB" sz="2400" dirty="0">
                <a:solidFill>
                  <a:schemeClr val="tx1">
                    <a:lumMod val="50000"/>
                    <a:lumOff val="50000"/>
                  </a:schemeClr>
                </a:solidFill>
              </a:rPr>
              <a:t>/HIC</a:t>
            </a:r>
          </a:p>
        </p:txBody>
      </p:sp>
      <p:sp>
        <p:nvSpPr>
          <p:cNvPr id="19" name="textruta 18">
            <a:extLst>
              <a:ext uri="{FF2B5EF4-FFF2-40B4-BE49-F238E27FC236}">
                <a16:creationId xmlns:a16="http://schemas.microsoft.com/office/drawing/2014/main" id="{03284D61-E0A3-D7DC-AAF5-22F305324126}"/>
              </a:ext>
            </a:extLst>
          </p:cNvPr>
          <p:cNvSpPr txBox="1"/>
          <p:nvPr/>
        </p:nvSpPr>
        <p:spPr>
          <a:xfrm>
            <a:off x="6243095" y="3242842"/>
            <a:ext cx="914400" cy="914400"/>
          </a:xfrm>
          <a:prstGeom prst="rect">
            <a:avLst/>
          </a:prstGeom>
          <a:noFill/>
        </p:spPr>
        <p:txBody>
          <a:bodyPr wrap="none" lIns="0" tIns="0" rIns="0" bIns="0" rtlCol="0">
            <a:noAutofit/>
          </a:bodyPr>
          <a:lstStyle/>
          <a:p>
            <a:pPr algn="l">
              <a:lnSpc>
                <a:spcPts val="3000"/>
              </a:lnSpc>
            </a:pPr>
            <a:r>
              <a:rPr lang="en-GB" sz="2400" dirty="0"/>
              <a:t>H</a:t>
            </a:r>
            <a:r>
              <a:rPr lang="en-GB" sz="2400" baseline="-25000" dirty="0"/>
              <a:t>12</a:t>
            </a:r>
          </a:p>
        </p:txBody>
      </p:sp>
      <p:sp>
        <p:nvSpPr>
          <p:cNvPr id="20" name="textruta 19">
            <a:extLst>
              <a:ext uri="{FF2B5EF4-FFF2-40B4-BE49-F238E27FC236}">
                <a16:creationId xmlns:a16="http://schemas.microsoft.com/office/drawing/2014/main" id="{A59E70B2-FDBD-FC7E-CC49-0B744F9AFEBC}"/>
              </a:ext>
            </a:extLst>
          </p:cNvPr>
          <p:cNvSpPr txBox="1"/>
          <p:nvPr/>
        </p:nvSpPr>
        <p:spPr>
          <a:xfrm>
            <a:off x="5463251" y="4988687"/>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SIA</a:t>
            </a:r>
          </a:p>
        </p:txBody>
      </p:sp>
      <p:sp>
        <p:nvSpPr>
          <p:cNvPr id="22" name="textruta 21">
            <a:extLst>
              <a:ext uri="{FF2B5EF4-FFF2-40B4-BE49-F238E27FC236}">
                <a16:creationId xmlns:a16="http://schemas.microsoft.com/office/drawing/2014/main" id="{8F5ECBEF-8859-E893-1C9C-8A7C683F6595}"/>
              </a:ext>
            </a:extLst>
          </p:cNvPr>
          <p:cNvSpPr txBox="1"/>
          <p:nvPr/>
        </p:nvSpPr>
        <p:spPr>
          <a:xfrm>
            <a:off x="4948177" y="5690885"/>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CLUES</a:t>
            </a:r>
          </a:p>
        </p:txBody>
      </p:sp>
    </p:spTree>
    <p:extLst>
      <p:ext uri="{BB962C8B-B14F-4D97-AF65-F5344CB8AC3E}">
        <p14:creationId xmlns:p14="http://schemas.microsoft.com/office/powerpoint/2010/main" val="372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Ellips 1">
            <a:extLst>
              <a:ext uri="{FF2B5EF4-FFF2-40B4-BE49-F238E27FC236}">
                <a16:creationId xmlns:a16="http://schemas.microsoft.com/office/drawing/2014/main" id="{05D201D5-E57A-BC10-3BC1-E74016F13190}"/>
              </a:ext>
            </a:extLst>
          </p:cNvPr>
          <p:cNvSpPr/>
          <p:nvPr/>
        </p:nvSpPr>
        <p:spPr>
          <a:xfrm>
            <a:off x="2209790" y="76665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Pre-domestic Red Junglefowl</a:t>
            </a:r>
          </a:p>
        </p:txBody>
      </p:sp>
      <p:sp>
        <p:nvSpPr>
          <p:cNvPr id="6" name="Ellips 5">
            <a:extLst>
              <a:ext uri="{FF2B5EF4-FFF2-40B4-BE49-F238E27FC236}">
                <a16:creationId xmlns:a16="http://schemas.microsoft.com/office/drawing/2014/main" id="{EFBF403C-928D-13B7-F79F-EE072770FCE2}"/>
              </a:ext>
            </a:extLst>
          </p:cNvPr>
          <p:cNvSpPr/>
          <p:nvPr/>
        </p:nvSpPr>
        <p:spPr>
          <a:xfrm>
            <a:off x="2451122" y="3013074"/>
            <a:ext cx="2456544" cy="1478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Domestic chickens</a:t>
            </a:r>
          </a:p>
        </p:txBody>
      </p:sp>
      <p:sp>
        <p:nvSpPr>
          <p:cNvPr id="7" name="Ellips 6">
            <a:extLst>
              <a:ext uri="{FF2B5EF4-FFF2-40B4-BE49-F238E27FC236}">
                <a16:creationId xmlns:a16="http://schemas.microsoft.com/office/drawing/2014/main" id="{10C9F474-8419-ED26-C9B2-9A87835C8637}"/>
              </a:ext>
            </a:extLst>
          </p:cNvPr>
          <p:cNvSpPr/>
          <p:nvPr/>
        </p:nvSpPr>
        <p:spPr>
          <a:xfrm>
            <a:off x="3861111" y="5084865"/>
            <a:ext cx="2132584" cy="12839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Feral population</a:t>
            </a:r>
          </a:p>
        </p:txBody>
      </p:sp>
      <p:sp>
        <p:nvSpPr>
          <p:cNvPr id="8" name="Ellips 7">
            <a:extLst>
              <a:ext uri="{FF2B5EF4-FFF2-40B4-BE49-F238E27FC236}">
                <a16:creationId xmlns:a16="http://schemas.microsoft.com/office/drawing/2014/main" id="{6A972464-7F35-272E-8252-C718932814FE}"/>
              </a:ext>
            </a:extLst>
          </p:cNvPr>
          <p:cNvSpPr/>
          <p:nvPr/>
        </p:nvSpPr>
        <p:spPr>
          <a:xfrm>
            <a:off x="8073343" y="446862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Red Junglefowl introduced in the 1900s</a:t>
            </a:r>
          </a:p>
        </p:txBody>
      </p:sp>
      <p:sp>
        <p:nvSpPr>
          <p:cNvPr id="9" name="Ellips 8">
            <a:extLst>
              <a:ext uri="{FF2B5EF4-FFF2-40B4-BE49-F238E27FC236}">
                <a16:creationId xmlns:a16="http://schemas.microsoft.com/office/drawing/2014/main" id="{5EEC29CE-B011-50FC-B56D-22BB2503C931}"/>
              </a:ext>
            </a:extLst>
          </p:cNvPr>
          <p:cNvSpPr/>
          <p:nvPr/>
        </p:nvSpPr>
        <p:spPr>
          <a:xfrm>
            <a:off x="7762756" y="1317422"/>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Early migrants to Hawaii</a:t>
            </a:r>
          </a:p>
        </p:txBody>
      </p:sp>
      <p:cxnSp>
        <p:nvCxnSpPr>
          <p:cNvPr id="11" name="Rak pil 10">
            <a:extLst>
              <a:ext uri="{FF2B5EF4-FFF2-40B4-BE49-F238E27FC236}">
                <a16:creationId xmlns:a16="http://schemas.microsoft.com/office/drawing/2014/main" id="{8358A75D-EF27-831A-C5E7-7C2A8461078C}"/>
              </a:ext>
            </a:extLst>
          </p:cNvPr>
          <p:cNvCxnSpPr>
            <a:cxnSpLocks/>
            <a:stCxn id="2" idx="4"/>
            <a:endCxn id="6" idx="0"/>
          </p:cNvCxnSpPr>
          <p:nvPr/>
        </p:nvCxnSpPr>
        <p:spPr>
          <a:xfrm>
            <a:off x="3618043" y="2462311"/>
            <a:ext cx="61351"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ak pil 14">
            <a:extLst>
              <a:ext uri="{FF2B5EF4-FFF2-40B4-BE49-F238E27FC236}">
                <a16:creationId xmlns:a16="http://schemas.microsoft.com/office/drawing/2014/main" id="{6927C4CD-0E51-53FC-2AD9-01A4C1754451}"/>
              </a:ext>
            </a:extLst>
          </p:cNvPr>
          <p:cNvCxnSpPr>
            <a:stCxn id="2" idx="6"/>
            <a:endCxn id="9" idx="2"/>
          </p:cNvCxnSpPr>
          <p:nvPr/>
        </p:nvCxnSpPr>
        <p:spPr>
          <a:xfrm>
            <a:off x="5026296" y="1614485"/>
            <a:ext cx="2736460"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ak pil 16">
            <a:extLst>
              <a:ext uri="{FF2B5EF4-FFF2-40B4-BE49-F238E27FC236}">
                <a16:creationId xmlns:a16="http://schemas.microsoft.com/office/drawing/2014/main" id="{A54D753F-3A2C-0D96-F883-44ABF56DB795}"/>
              </a:ext>
            </a:extLst>
          </p:cNvPr>
          <p:cNvCxnSpPr>
            <a:cxnSpLocks/>
            <a:stCxn id="9" idx="4"/>
            <a:endCxn id="7" idx="7"/>
          </p:cNvCxnSpPr>
          <p:nvPr/>
        </p:nvCxnSpPr>
        <p:spPr>
          <a:xfrm flipH="1">
            <a:off x="5681385" y="3013074"/>
            <a:ext cx="3489624" cy="22598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ak pil 18">
            <a:extLst>
              <a:ext uri="{FF2B5EF4-FFF2-40B4-BE49-F238E27FC236}">
                <a16:creationId xmlns:a16="http://schemas.microsoft.com/office/drawing/2014/main" id="{0B4DB45F-E61F-6746-F6DE-5F72E04791AC}"/>
              </a:ext>
            </a:extLst>
          </p:cNvPr>
          <p:cNvCxnSpPr>
            <a:cxnSpLocks/>
            <a:stCxn id="6" idx="4"/>
            <a:endCxn id="7" idx="0"/>
          </p:cNvCxnSpPr>
          <p:nvPr/>
        </p:nvCxnSpPr>
        <p:spPr>
          <a:xfrm>
            <a:off x="3679394" y="4492014"/>
            <a:ext cx="1248009" cy="5928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ak pil 34">
            <a:extLst>
              <a:ext uri="{FF2B5EF4-FFF2-40B4-BE49-F238E27FC236}">
                <a16:creationId xmlns:a16="http://schemas.microsoft.com/office/drawing/2014/main" id="{69160219-C67C-2F1E-3667-00B9C6839162}"/>
              </a:ext>
            </a:extLst>
          </p:cNvPr>
          <p:cNvCxnSpPr>
            <a:cxnSpLocks/>
            <a:stCxn id="2" idx="5"/>
            <a:endCxn id="8" idx="0"/>
          </p:cNvCxnSpPr>
          <p:nvPr/>
        </p:nvCxnSpPr>
        <p:spPr>
          <a:xfrm>
            <a:off x="4613828" y="2213989"/>
            <a:ext cx="4867768" cy="2254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Rak pil 37">
            <a:extLst>
              <a:ext uri="{FF2B5EF4-FFF2-40B4-BE49-F238E27FC236}">
                <a16:creationId xmlns:a16="http://schemas.microsoft.com/office/drawing/2014/main" id="{7ABC3A68-74DE-11A5-AA5E-347DB1AF3573}"/>
              </a:ext>
            </a:extLst>
          </p:cNvPr>
          <p:cNvCxnSpPr>
            <a:endCxn id="7" idx="6"/>
          </p:cNvCxnSpPr>
          <p:nvPr/>
        </p:nvCxnSpPr>
        <p:spPr>
          <a:xfrm flipH="1">
            <a:off x="5993695" y="5272888"/>
            <a:ext cx="2079648" cy="4539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ruta 39">
            <a:extLst>
              <a:ext uri="{FF2B5EF4-FFF2-40B4-BE49-F238E27FC236}">
                <a16:creationId xmlns:a16="http://schemas.microsoft.com/office/drawing/2014/main" id="{565A99A2-9A39-630C-DF66-42FCC69B43AE}"/>
              </a:ext>
            </a:extLst>
          </p:cNvPr>
          <p:cNvSpPr txBox="1"/>
          <p:nvPr/>
        </p:nvSpPr>
        <p:spPr>
          <a:xfrm>
            <a:off x="2117737" y="4875693"/>
            <a:ext cx="914400" cy="914400"/>
          </a:xfrm>
          <a:prstGeom prst="rect">
            <a:avLst/>
          </a:prstGeom>
          <a:noFill/>
        </p:spPr>
        <p:txBody>
          <a:bodyPr wrap="none" lIns="0" tIns="0" rIns="0" bIns="0" rtlCol="0">
            <a:noAutofit/>
          </a:bodyPr>
          <a:lstStyle/>
          <a:p>
            <a:pPr algn="l">
              <a:lnSpc>
                <a:spcPts val="3000"/>
              </a:lnSpc>
            </a:pPr>
            <a:r>
              <a:rPr lang="en-GB" sz="2400" dirty="0"/>
              <a:t>feralization</a:t>
            </a:r>
          </a:p>
        </p:txBody>
      </p:sp>
      <p:sp>
        <p:nvSpPr>
          <p:cNvPr id="41" name="textruta 40">
            <a:extLst>
              <a:ext uri="{FF2B5EF4-FFF2-40B4-BE49-F238E27FC236}">
                <a16:creationId xmlns:a16="http://schemas.microsoft.com/office/drawing/2014/main" id="{DE65C14A-2BC2-7501-760F-2F1F5E735B1D}"/>
              </a:ext>
            </a:extLst>
          </p:cNvPr>
          <p:cNvSpPr txBox="1"/>
          <p:nvPr/>
        </p:nvSpPr>
        <p:spPr>
          <a:xfrm>
            <a:off x="1410437" y="2551070"/>
            <a:ext cx="914400" cy="914400"/>
          </a:xfrm>
          <a:prstGeom prst="rect">
            <a:avLst/>
          </a:prstGeom>
          <a:noFill/>
        </p:spPr>
        <p:txBody>
          <a:bodyPr wrap="none" lIns="0" tIns="0" rIns="0" bIns="0" rtlCol="0">
            <a:noAutofit/>
          </a:bodyPr>
          <a:lstStyle/>
          <a:p>
            <a:pPr algn="l">
              <a:lnSpc>
                <a:spcPts val="3000"/>
              </a:lnSpc>
            </a:pPr>
            <a:r>
              <a:rPr lang="en-GB" sz="2400" dirty="0"/>
              <a:t>domestication</a:t>
            </a:r>
          </a:p>
        </p:txBody>
      </p:sp>
      <p:sp>
        <p:nvSpPr>
          <p:cNvPr id="42" name="textruta 41">
            <a:extLst>
              <a:ext uri="{FF2B5EF4-FFF2-40B4-BE49-F238E27FC236}">
                <a16:creationId xmlns:a16="http://schemas.microsoft.com/office/drawing/2014/main" id="{4FFF048A-0F1A-DD64-2CAD-604F94917047}"/>
              </a:ext>
            </a:extLst>
          </p:cNvPr>
          <p:cNvSpPr txBox="1"/>
          <p:nvPr/>
        </p:nvSpPr>
        <p:spPr>
          <a:xfrm>
            <a:off x="6518477" y="4875693"/>
            <a:ext cx="914400" cy="914400"/>
          </a:xfrm>
          <a:prstGeom prst="rect">
            <a:avLst/>
          </a:prstGeom>
          <a:noFill/>
        </p:spPr>
        <p:txBody>
          <a:bodyPr wrap="none" lIns="0" tIns="0" rIns="0" bIns="0" rtlCol="0">
            <a:noAutofit/>
          </a:bodyPr>
          <a:lstStyle/>
          <a:p>
            <a:pPr algn="l">
              <a:lnSpc>
                <a:spcPts val="3000"/>
              </a:lnSpc>
            </a:pPr>
            <a:r>
              <a:rPr lang="en-GB" sz="2400" dirty="0"/>
              <a:t>admixture</a:t>
            </a:r>
          </a:p>
        </p:txBody>
      </p:sp>
    </p:spTree>
    <p:extLst>
      <p:ext uri="{BB962C8B-B14F-4D97-AF65-F5344CB8AC3E}">
        <p14:creationId xmlns:p14="http://schemas.microsoft.com/office/powerpoint/2010/main" val="13076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F87314D8-D385-5064-6BF5-D46D493A7E2B}"/>
              </a:ext>
            </a:extLst>
          </p:cNvPr>
          <p:cNvSpPr>
            <a:spLocks noGrp="1"/>
          </p:cNvSpPr>
          <p:nvPr>
            <p:ph type="body" sz="quarter" idx="10"/>
          </p:nvPr>
        </p:nvSpPr>
        <p:spPr/>
        <p:txBody>
          <a:bodyPr/>
          <a:lstStyle/>
          <a:p>
            <a:endParaRPr lang="en-GB"/>
          </a:p>
        </p:txBody>
      </p:sp>
      <p:sp>
        <p:nvSpPr>
          <p:cNvPr id="7" name="textruta 6">
            <a:extLst>
              <a:ext uri="{FF2B5EF4-FFF2-40B4-BE49-F238E27FC236}">
                <a16:creationId xmlns:a16="http://schemas.microsoft.com/office/drawing/2014/main" id="{DD0E94AD-FC49-15E9-5DAF-77832F03579E}"/>
              </a:ext>
            </a:extLst>
          </p:cNvPr>
          <p:cNvSpPr txBox="1"/>
          <p:nvPr/>
        </p:nvSpPr>
        <p:spPr>
          <a:xfrm>
            <a:off x="2409554" y="5610326"/>
            <a:ext cx="7372891" cy="1962912"/>
          </a:xfrm>
          <a:prstGeom prst="rect">
            <a:avLst/>
          </a:prstGeom>
          <a:noFill/>
        </p:spPr>
        <p:txBody>
          <a:bodyPr wrap="square" lIns="0" tIns="0" rIns="0" bIns="0" rtlCol="0">
            <a:noAutofit/>
          </a:bodyPr>
          <a:lstStyle/>
          <a:p>
            <a:pPr algn="l">
              <a:lnSpc>
                <a:spcPts val="3000"/>
              </a:lnSpc>
            </a:pPr>
            <a:r>
              <a:rPr lang="en-GB" sz="2400" dirty="0"/>
              <a:t>Population history estimates for Swedish cattle breeds (Dolapo </a:t>
            </a:r>
            <a:r>
              <a:rPr lang="en-GB" sz="2400" dirty="0" err="1"/>
              <a:t>Adepoju</a:t>
            </a:r>
            <a:r>
              <a:rPr lang="en-GB" sz="2400" dirty="0"/>
              <a:t>)</a:t>
            </a:r>
          </a:p>
        </p:txBody>
      </p:sp>
      <p:pic>
        <p:nvPicPr>
          <p:cNvPr id="11" name="Bildobjekt 10">
            <a:extLst>
              <a:ext uri="{FF2B5EF4-FFF2-40B4-BE49-F238E27FC236}">
                <a16:creationId xmlns:a16="http://schemas.microsoft.com/office/drawing/2014/main" id="{98690299-CB74-F5D4-AB0D-69632165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36" y="427089"/>
            <a:ext cx="10011528" cy="5005764"/>
          </a:xfrm>
          <a:prstGeom prst="rect">
            <a:avLst/>
          </a:prstGeom>
        </p:spPr>
      </p:pic>
    </p:spTree>
    <p:extLst>
      <p:ext uri="{BB962C8B-B14F-4D97-AF65-F5344CB8AC3E}">
        <p14:creationId xmlns:p14="http://schemas.microsoft.com/office/powerpoint/2010/main" val="26009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Annotation term enrichment</a:t>
            </a:r>
          </a:p>
          <a:p>
            <a:pPr algn="l">
              <a:lnSpc>
                <a:spcPts val="3000"/>
              </a:lnSpc>
            </a:pPr>
            <a:endParaRPr lang="en-GB" sz="2400" dirty="0"/>
          </a:p>
          <a:p>
            <a:pPr algn="l">
              <a:lnSpc>
                <a:spcPts val="3000"/>
              </a:lnSpc>
            </a:pPr>
            <a:r>
              <a:rPr lang="en-GB" sz="2400" dirty="0"/>
              <a:t>annotation biases</a:t>
            </a:r>
          </a:p>
          <a:p>
            <a:pPr algn="l">
              <a:lnSpc>
                <a:spcPts val="3000"/>
              </a:lnSpc>
            </a:pPr>
            <a:r>
              <a:rPr lang="en-GB" sz="2400" dirty="0"/>
              <a:t>researcher degrees of freedom</a:t>
            </a:r>
          </a:p>
          <a:p>
            <a:pPr algn="l">
              <a:lnSpc>
                <a:spcPts val="3000"/>
              </a:lnSpc>
            </a:pPr>
            <a:r>
              <a:rPr lang="en-GB" sz="2400" dirty="0"/>
              <a:t>context-dependent pathway recycling</a:t>
            </a:r>
          </a:p>
          <a:p>
            <a:pPr algn="l">
              <a:lnSpc>
                <a:spcPts val="3000"/>
              </a:lnSpc>
            </a:pPr>
            <a:endParaRPr lang="en-GB" sz="2400" dirty="0"/>
          </a:p>
          <a:p>
            <a:pPr algn="l">
              <a:lnSpc>
                <a:spcPts val="3000"/>
              </a:lnSpc>
            </a:pPr>
            <a:r>
              <a:rPr lang="en-GB" sz="2400" dirty="0"/>
              <a:t>Example: neural crest cell hypothesis (Johnsson et al. 2021)</a:t>
            </a:r>
          </a:p>
          <a:p>
            <a:pPr algn="l">
              <a:lnSpc>
                <a:spcPts val="3000"/>
              </a:lnSpc>
            </a:pPr>
            <a:endParaRPr lang="en-GB" sz="2400" dirty="0"/>
          </a:p>
          <a:p>
            <a:pPr algn="l">
              <a:lnSpc>
                <a:spcPts val="3000"/>
              </a:lnSpc>
            </a:pPr>
            <a:r>
              <a:rPr lang="en-GB" sz="2400" dirty="0"/>
              <a:t>Readily creates stories out of noise (</a:t>
            </a:r>
            <a:r>
              <a:rPr lang="en-GB" sz="2400" dirty="0" err="1"/>
              <a:t>Pavlidis</a:t>
            </a:r>
            <a:r>
              <a:rPr lang="en-GB" sz="2400" dirty="0"/>
              <a:t> et al. 2012)</a:t>
            </a:r>
          </a:p>
        </p:txBody>
      </p:sp>
    </p:spTree>
    <p:extLst>
      <p:ext uri="{BB962C8B-B14F-4D97-AF65-F5344CB8AC3E}">
        <p14:creationId xmlns:p14="http://schemas.microsoft.com/office/powerpoint/2010/main" val="302336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Acknowledgements</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a:xfrm>
            <a:off x="755072" y="2407521"/>
            <a:ext cx="5340928" cy="3681552"/>
          </a:xfrm>
        </p:spPr>
        <p:txBody>
          <a:bodyPr/>
          <a:lstStyle/>
          <a:p>
            <a:pPr marL="0" indent="0">
              <a:buNone/>
            </a:pPr>
            <a:r>
              <a:rPr lang="en-GB" dirty="0"/>
              <a:t>Dominic Wright</a:t>
            </a:r>
          </a:p>
          <a:p>
            <a:pPr marL="0" indent="0">
              <a:buNone/>
            </a:pPr>
            <a:r>
              <a:rPr lang="en-GB" dirty="0"/>
              <a:t>Per Jensen</a:t>
            </a:r>
          </a:p>
          <a:p>
            <a:pPr marL="0" indent="0">
              <a:buNone/>
            </a:pPr>
            <a:r>
              <a:rPr lang="en-GB" dirty="0" err="1"/>
              <a:t>Rie</a:t>
            </a:r>
            <a:r>
              <a:rPr lang="en-GB" dirty="0"/>
              <a:t> Henriksen</a:t>
            </a:r>
          </a:p>
          <a:p>
            <a:pPr marL="0" indent="0">
              <a:buNone/>
            </a:pPr>
            <a:r>
              <a:rPr lang="sv-SE" dirty="0" err="1"/>
              <a:t>Eben</a:t>
            </a:r>
            <a:r>
              <a:rPr lang="sv-SE" dirty="0"/>
              <a:t> Gering</a:t>
            </a:r>
          </a:p>
          <a:p>
            <a:pPr marL="0" indent="0">
              <a:buNone/>
            </a:pPr>
            <a:r>
              <a:rPr lang="sv-SE" dirty="0"/>
              <a:t>Pamela Willis</a:t>
            </a:r>
          </a:p>
          <a:p>
            <a:pPr marL="0" indent="0">
              <a:buNone/>
            </a:pPr>
            <a:r>
              <a:rPr lang="sv-SE" dirty="0" err="1"/>
              <a:t>Saioa</a:t>
            </a:r>
            <a:r>
              <a:rPr lang="sv-SE" dirty="0"/>
              <a:t> Lopez</a:t>
            </a:r>
          </a:p>
          <a:p>
            <a:pPr marL="0" indent="0">
              <a:buNone/>
            </a:pPr>
            <a:r>
              <a:rPr lang="sv-SE" dirty="0"/>
              <a:t>Lucy Van </a:t>
            </a:r>
            <a:r>
              <a:rPr lang="sv-SE" dirty="0" err="1"/>
              <a:t>Dorp</a:t>
            </a:r>
            <a:endParaRPr lang="sv-SE" dirty="0"/>
          </a:p>
          <a:p>
            <a:pPr marL="0" indent="0">
              <a:buNone/>
            </a:pPr>
            <a:r>
              <a:rPr lang="sv-SE" dirty="0"/>
              <a:t>Garrett </a:t>
            </a:r>
            <a:r>
              <a:rPr lang="sv-SE" dirty="0" err="1"/>
              <a:t>Hellenthal</a:t>
            </a:r>
            <a:endParaRPr lang="en-GB" dirty="0"/>
          </a:p>
        </p:txBody>
      </p:sp>
      <p:sp>
        <p:nvSpPr>
          <p:cNvPr id="8" name="Platshållare för text 5">
            <a:extLst>
              <a:ext uri="{FF2B5EF4-FFF2-40B4-BE49-F238E27FC236}">
                <a16:creationId xmlns:a16="http://schemas.microsoft.com/office/drawing/2014/main" id="{3834270B-F86C-27CD-0FA1-555D3B922729}"/>
              </a:ext>
            </a:extLst>
          </p:cNvPr>
          <p:cNvSpPr txBox="1">
            <a:spLocks/>
          </p:cNvSpPr>
          <p:nvPr/>
        </p:nvSpPr>
        <p:spPr>
          <a:xfrm>
            <a:off x="6096000" y="1423686"/>
            <a:ext cx="5340928" cy="4563144"/>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Amir </a:t>
            </a:r>
            <a:r>
              <a:rPr lang="sv-SE" dirty="0" err="1"/>
              <a:t>Fallahshahroudi</a:t>
            </a:r>
            <a:endParaRPr lang="sv-SE" dirty="0"/>
          </a:p>
          <a:p>
            <a:pPr marL="0" indent="0">
              <a:buNone/>
            </a:pPr>
            <a:r>
              <a:rPr lang="sv-SE" dirty="0"/>
              <a:t>Enrico </a:t>
            </a:r>
            <a:r>
              <a:rPr lang="sv-SE" dirty="0" err="1"/>
              <a:t>Sorato</a:t>
            </a:r>
            <a:endParaRPr lang="sv-SE" dirty="0"/>
          </a:p>
          <a:p>
            <a:pPr marL="0" indent="0">
              <a:buNone/>
            </a:pPr>
            <a:r>
              <a:rPr lang="sv-SE" dirty="0"/>
              <a:t>S J </a:t>
            </a:r>
            <a:r>
              <a:rPr lang="sv-SE" dirty="0" err="1"/>
              <a:t>Kumari</a:t>
            </a:r>
            <a:r>
              <a:rPr lang="sv-SE" dirty="0"/>
              <a:t> A </a:t>
            </a:r>
            <a:r>
              <a:rPr lang="sv-SE" dirty="0" err="1"/>
              <a:t>Ubhayasekera</a:t>
            </a:r>
            <a:r>
              <a:rPr lang="sv-SE" dirty="0"/>
              <a:t> </a:t>
            </a:r>
          </a:p>
          <a:p>
            <a:pPr marL="0" indent="0">
              <a:buNone/>
            </a:pPr>
            <a:r>
              <a:rPr lang="sv-SE" dirty="0"/>
              <a:t>Jonas Bergquist </a:t>
            </a:r>
          </a:p>
          <a:p>
            <a:pPr marL="0" indent="0">
              <a:buNone/>
            </a:pPr>
            <a:r>
              <a:rPr lang="sv-SE" dirty="0"/>
              <a:t>Jordi </a:t>
            </a:r>
            <a:r>
              <a:rPr lang="sv-SE" dirty="0" err="1"/>
              <a:t>Altimiras</a:t>
            </a:r>
            <a:endParaRPr lang="sv-SE" dirty="0"/>
          </a:p>
          <a:p>
            <a:pPr marL="0" indent="0">
              <a:buFont typeface="Arial" panose="020B0604020202020204" pitchFamily="34" charset="0"/>
              <a:buNone/>
            </a:pPr>
            <a:r>
              <a:rPr lang="sv-SE" dirty="0"/>
              <a:t>Anna Maria Johansson</a:t>
            </a:r>
          </a:p>
          <a:p>
            <a:pPr marL="0" indent="0">
              <a:buFont typeface="Arial" panose="020B0604020202020204" pitchFamily="34" charset="0"/>
              <a:buNone/>
            </a:pPr>
            <a:r>
              <a:rPr lang="sv-SE" dirty="0" err="1"/>
              <a:t>Dolapo</a:t>
            </a:r>
            <a:r>
              <a:rPr lang="sv-SE" dirty="0"/>
              <a:t> </a:t>
            </a:r>
            <a:r>
              <a:rPr lang="sv-SE" dirty="0" err="1"/>
              <a:t>Adepoju</a:t>
            </a: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None/>
            </a:pPr>
            <a:r>
              <a:rPr lang="sv-SE" dirty="0"/>
              <a:t>Dnr. 2020-01637</a:t>
            </a:r>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pic>
        <p:nvPicPr>
          <p:cNvPr id="10" name="Bildobjekt 9">
            <a:extLst>
              <a:ext uri="{FF2B5EF4-FFF2-40B4-BE49-F238E27FC236}">
                <a16:creationId xmlns:a16="http://schemas.microsoft.com/office/drawing/2014/main" id="{AFE05C66-D3F9-94AB-B5FB-17CE8D64A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05921"/>
            <a:ext cx="2446116" cy="354687"/>
          </a:xfrm>
          <a:prstGeom prst="rect">
            <a:avLst/>
          </a:prstGeom>
        </p:spPr>
      </p:pic>
      <p:sp>
        <p:nvSpPr>
          <p:cNvPr id="7" name="textruta 6">
            <a:extLst>
              <a:ext uri="{FF2B5EF4-FFF2-40B4-BE49-F238E27FC236}">
                <a16:creationId xmlns:a16="http://schemas.microsoft.com/office/drawing/2014/main" id="{22DFBF1C-C4D5-A09C-A903-75FA6931D148}"/>
              </a:ext>
            </a:extLst>
          </p:cNvPr>
          <p:cNvSpPr txBox="1"/>
          <p:nvPr/>
        </p:nvSpPr>
        <p:spPr>
          <a:xfrm>
            <a:off x="10522528" y="407043"/>
            <a:ext cx="914400" cy="914400"/>
          </a:xfrm>
          <a:prstGeom prst="rect">
            <a:avLst/>
          </a:prstGeom>
          <a:noFill/>
        </p:spPr>
        <p:txBody>
          <a:bodyPr wrap="none" lIns="0" tIns="0" rIns="0" bIns="0" rtlCol="0">
            <a:noAutofit/>
          </a:bodyPr>
          <a:lstStyle/>
          <a:p>
            <a:pPr algn="l">
              <a:lnSpc>
                <a:spcPts val="3000"/>
              </a:lnSpc>
            </a:pPr>
            <a:r>
              <a:rPr lang="en-GB" sz="2400" dirty="0"/>
              <a:t>@</a:t>
            </a:r>
            <a:r>
              <a:rPr lang="en-GB" sz="2400" dirty="0" err="1"/>
              <a:t>mrtnj</a:t>
            </a:r>
            <a:endParaRPr lang="en-GB" sz="2400" dirty="0"/>
          </a:p>
        </p:txBody>
      </p:sp>
      <p:pic>
        <p:nvPicPr>
          <p:cNvPr id="9" name="Bildobjekt 8">
            <a:extLst>
              <a:ext uri="{FF2B5EF4-FFF2-40B4-BE49-F238E27FC236}">
                <a16:creationId xmlns:a16="http://schemas.microsoft.com/office/drawing/2014/main" id="{E0A7D44A-64E5-A399-42CF-4ABD495E1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808" y="403972"/>
            <a:ext cx="460271" cy="460271"/>
          </a:xfrm>
          <a:prstGeom prst="rect">
            <a:avLst/>
          </a:prstGeom>
        </p:spPr>
      </p:pic>
    </p:spTree>
    <p:extLst>
      <p:ext uri="{BB962C8B-B14F-4D97-AF65-F5344CB8AC3E}">
        <p14:creationId xmlns:p14="http://schemas.microsoft.com/office/powerpoint/2010/main" val="160256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1990846" y="2743199"/>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did</a:t>
            </a:r>
            <a:r>
              <a:rPr lang="sv-SE" dirty="0">
                <a:latin typeface="Bookman Old Style" panose="02050604050505020204" pitchFamily="18" charset="0"/>
              </a:rPr>
              <a:t> not </a:t>
            </a:r>
            <a:r>
              <a:rPr lang="sv-SE" dirty="0" err="1">
                <a:latin typeface="Bookman Old Style" panose="02050604050505020204" pitchFamily="18" charset="0"/>
              </a:rPr>
              <a:t>find</a:t>
            </a:r>
            <a:r>
              <a:rPr lang="sv-SE" dirty="0">
                <a:latin typeface="Bookman Old Style" panose="02050604050505020204" pitchFamily="18" charset="0"/>
              </a:rPr>
              <a:t> </a:t>
            </a:r>
            <a:r>
              <a:rPr lang="sv-SE" dirty="0" err="1">
                <a:latin typeface="Bookman Old Style" panose="02050604050505020204" pitchFamily="18" charset="0"/>
              </a:rPr>
              <a:t>compelling</a:t>
            </a:r>
            <a:r>
              <a:rPr lang="sv-SE" dirty="0">
                <a:latin typeface="Bookman Old Style" panose="02050604050505020204" pitchFamily="18" charset="0"/>
              </a:rPr>
              <a:t> </a:t>
            </a:r>
            <a:r>
              <a:rPr lang="sv-SE" dirty="0" err="1">
                <a:latin typeface="Bookman Old Style" panose="02050604050505020204" pitchFamily="18" charset="0"/>
              </a:rPr>
              <a:t>genotype</a:t>
            </a:r>
            <a:r>
              <a:rPr lang="sv-SE" dirty="0">
                <a:latin typeface="Bookman Old Style" panose="02050604050505020204" pitchFamily="18" charset="0"/>
              </a:rPr>
              <a:t> </a:t>
            </a:r>
            <a:r>
              <a:rPr lang="sv-SE" dirty="0" err="1">
                <a:latin typeface="Bookman Old Style" panose="02050604050505020204" pitchFamily="18" charset="0"/>
              </a:rPr>
              <a:t>effects</a:t>
            </a:r>
            <a:r>
              <a:rPr lang="sv-SE" dirty="0">
                <a:latin typeface="Bookman Old Style" panose="02050604050505020204" pitchFamily="18" charset="0"/>
              </a:rPr>
              <a:t> in </a:t>
            </a:r>
            <a:r>
              <a:rPr lang="sv-SE" dirty="0" err="1">
                <a:latin typeface="Bookman Old Style" panose="02050604050505020204" pitchFamily="18" charset="0"/>
              </a:rPr>
              <a:t>open</a:t>
            </a:r>
            <a:r>
              <a:rPr lang="sv-SE" dirty="0">
                <a:latin typeface="Bookman Old Style" panose="02050604050505020204" pitchFamily="18" charset="0"/>
              </a:rPr>
              <a:t> </a:t>
            </a:r>
            <a:r>
              <a:rPr lang="sv-SE" dirty="0" err="1">
                <a:latin typeface="Bookman Old Style" panose="02050604050505020204" pitchFamily="18" charset="0"/>
              </a:rPr>
              <a:t>field</a:t>
            </a:r>
            <a:r>
              <a:rPr lang="sv-SE" dirty="0">
                <a:latin typeface="Bookman Old Style" panose="02050604050505020204" pitchFamily="18" charset="0"/>
              </a:rPr>
              <a:t>, tonic </a:t>
            </a:r>
            <a:r>
              <a:rPr lang="sv-SE" dirty="0" err="1">
                <a:latin typeface="Bookman Old Style" panose="02050604050505020204" pitchFamily="18" charset="0"/>
              </a:rPr>
              <a:t>immobility</a:t>
            </a:r>
            <a:r>
              <a:rPr lang="sv-SE" dirty="0">
                <a:latin typeface="Bookman Old Style" panose="02050604050505020204" pitchFamily="18" charset="0"/>
              </a:rPr>
              <a:t>, </a:t>
            </a:r>
            <a:r>
              <a:rPr lang="sv-SE" dirty="0" err="1">
                <a:latin typeface="Bookman Old Style" panose="02050604050505020204" pitchFamily="18" charset="0"/>
              </a:rPr>
              <a:t>aerial</a:t>
            </a:r>
            <a:r>
              <a:rPr lang="sv-SE" dirty="0">
                <a:latin typeface="Bookman Old Style" panose="02050604050505020204" pitchFamily="18" charset="0"/>
              </a:rPr>
              <a:t> predator, associative </a:t>
            </a:r>
            <a:r>
              <a:rPr lang="sv-SE" dirty="0" err="1">
                <a:latin typeface="Bookman Old Style" panose="02050604050505020204" pitchFamily="18" charset="0"/>
              </a:rPr>
              <a:t>learning</a:t>
            </a:r>
            <a:r>
              <a:rPr lang="sv-SE" dirty="0">
                <a:latin typeface="Bookman Old Style" panose="02050604050505020204" pitchFamily="18" charset="0"/>
              </a:rPr>
              <a:t> or </a:t>
            </a:r>
            <a:r>
              <a:rPr lang="sv-SE" dirty="0" err="1">
                <a:latin typeface="Bookman Old Style" panose="02050604050505020204" pitchFamily="18" charset="0"/>
              </a:rPr>
              <a:t>fecundity</a:t>
            </a:r>
            <a:r>
              <a:rPr lang="sv-SE" dirty="0">
                <a:latin typeface="Bookman Old Style" panose="02050604050505020204" pitchFamily="18" charset="0"/>
              </a:rPr>
              <a:t>. </a:t>
            </a:r>
            <a:r>
              <a:rPr lang="sv-SE" dirty="0" err="1">
                <a:latin typeface="Bookman Old Style" panose="02050604050505020204" pitchFamily="18" charset="0"/>
              </a:rPr>
              <a:t>Therefore</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conclude</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i="1" dirty="0">
                <a:latin typeface="Bookman Old Style" panose="02050604050505020204" pitchFamily="18" charset="0"/>
              </a:rPr>
              <a:t>ADRA2C</a:t>
            </a:r>
            <a:r>
              <a:rPr lang="sv-SE" dirty="0">
                <a:latin typeface="Bookman Old Style" panose="02050604050505020204" pitchFamily="18" charset="0"/>
              </a:rPr>
              <a:t> is </a:t>
            </a:r>
            <a:r>
              <a:rPr lang="sv-SE" dirty="0" err="1">
                <a:latin typeface="Bookman Old Style" panose="02050604050505020204" pitchFamily="18" charset="0"/>
              </a:rPr>
              <a:t>probably</a:t>
            </a:r>
            <a:r>
              <a:rPr lang="sv-SE" dirty="0">
                <a:latin typeface="Bookman Old Style" panose="02050604050505020204" pitchFamily="18" charset="0"/>
              </a:rPr>
              <a:t> not </a:t>
            </a:r>
            <a:r>
              <a:rPr lang="sv-SE" dirty="0" err="1">
                <a:latin typeface="Bookman Old Style" panose="02050604050505020204" pitchFamily="18" charset="0"/>
              </a:rPr>
              <a:t>involved</a:t>
            </a:r>
            <a:r>
              <a:rPr lang="sv-SE" dirty="0">
                <a:latin typeface="Bookman Old Style" panose="02050604050505020204" pitchFamily="18" charset="0"/>
              </a:rPr>
              <a:t> in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stress </a:t>
            </a:r>
            <a:r>
              <a:rPr lang="sv-SE" dirty="0" err="1">
                <a:latin typeface="Bookman Old Style" panose="02050604050505020204" pitchFamily="18" charset="0"/>
              </a:rPr>
              <a:t>response</a:t>
            </a:r>
            <a:r>
              <a:rPr lang="sv-SE" dirty="0">
                <a:latin typeface="Bookman Old Style" panose="02050604050505020204" pitchFamily="18" charset="0"/>
              </a:rPr>
              <a:t> in </a:t>
            </a:r>
            <a:r>
              <a:rPr lang="sv-SE" dirty="0" err="1">
                <a:latin typeface="Bookman Old Style" panose="02050604050505020204" pitchFamily="18" charset="0"/>
              </a:rPr>
              <a:t>chicken</a:t>
            </a:r>
            <a:r>
              <a:rPr lang="sv-SE" dirty="0">
                <a:latin typeface="Bookman Old Style" panose="02050604050505020204" pitchFamily="18" charset="0"/>
              </a:rPr>
              <a:t> …”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Elfwing</a:t>
            </a:r>
            <a:r>
              <a:rPr lang="sv-SE" dirty="0">
                <a:latin typeface="Arial" panose="020B0604020202020204" pitchFamily="34" charset="0"/>
                <a:cs typeface="Arial" panose="020B0604020202020204" pitchFamily="34" charset="0"/>
              </a:rPr>
              <a:t> et al. (2014)</a:t>
            </a:r>
          </a:p>
        </p:txBody>
      </p:sp>
      <p:pic>
        <p:nvPicPr>
          <p:cNvPr id="4" name="Bildobjekt 3">
            <a:extLst>
              <a:ext uri="{FF2B5EF4-FFF2-40B4-BE49-F238E27FC236}">
                <a16:creationId xmlns:a16="http://schemas.microsoft.com/office/drawing/2014/main" id="{DCE4B028-472B-D093-6FF5-84DAC5499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109" y="428264"/>
            <a:ext cx="1804685" cy="1804685"/>
          </a:xfrm>
          <a:prstGeom prst="rect">
            <a:avLst/>
          </a:prstGeom>
        </p:spPr>
      </p:pic>
      <p:sp>
        <p:nvSpPr>
          <p:cNvPr id="5" name="textruta 4">
            <a:extLst>
              <a:ext uri="{FF2B5EF4-FFF2-40B4-BE49-F238E27FC236}">
                <a16:creationId xmlns:a16="http://schemas.microsoft.com/office/drawing/2014/main" id="{3BB7F10D-1726-D628-2332-0BD48872B7BC}"/>
              </a:ext>
            </a:extLst>
          </p:cNvPr>
          <p:cNvSpPr txBox="1"/>
          <p:nvPr/>
        </p:nvSpPr>
        <p:spPr>
          <a:xfrm>
            <a:off x="9200909" y="6429736"/>
            <a:ext cx="914400" cy="914400"/>
          </a:xfrm>
          <a:prstGeom prst="rect">
            <a:avLst/>
          </a:prstGeom>
          <a:noFill/>
        </p:spPr>
        <p:txBody>
          <a:bodyPr wrap="none" lIns="0" tIns="0" rIns="0" bIns="0" rtlCol="0">
            <a:noAutofit/>
          </a:bodyPr>
          <a:lstStyle/>
          <a:p>
            <a:pPr algn="l">
              <a:lnSpc>
                <a:spcPts val="3000"/>
              </a:lnSpc>
            </a:pPr>
            <a:r>
              <a:rPr lang="en-GB" sz="1200" dirty="0"/>
              <a:t>Chicken by </a:t>
            </a:r>
            <a:r>
              <a:rPr lang="en-GB" sz="1200" dirty="0" err="1"/>
              <a:t>Freepik</a:t>
            </a:r>
            <a:r>
              <a:rPr lang="en-GB" sz="1200" dirty="0"/>
              <a:t> from </a:t>
            </a:r>
            <a:r>
              <a:rPr lang="en-GB" sz="1200" dirty="0" err="1"/>
              <a:t>www.flaticon.com</a:t>
            </a:r>
            <a:endParaRPr lang="en-GB" sz="1200" dirty="0"/>
          </a:p>
        </p:txBody>
      </p:sp>
      <p:sp>
        <p:nvSpPr>
          <p:cNvPr id="6" name="textruta 5">
            <a:extLst>
              <a:ext uri="{FF2B5EF4-FFF2-40B4-BE49-F238E27FC236}">
                <a16:creationId xmlns:a16="http://schemas.microsoft.com/office/drawing/2014/main" id="{D79C1416-5BAE-59C3-BD4E-51D632697F7D}"/>
              </a:ext>
            </a:extLst>
          </p:cNvPr>
          <p:cNvSpPr txBox="1"/>
          <p:nvPr/>
        </p:nvSpPr>
        <p:spPr>
          <a:xfrm>
            <a:off x="1990846" y="1775749"/>
            <a:ext cx="914400" cy="914400"/>
          </a:xfrm>
          <a:prstGeom prst="rect">
            <a:avLst/>
          </a:prstGeom>
          <a:noFill/>
        </p:spPr>
        <p:txBody>
          <a:bodyPr wrap="none" lIns="0" tIns="0" rIns="0" bIns="0" rtlCol="0">
            <a:noAutofit/>
          </a:bodyPr>
          <a:lstStyle/>
          <a:p>
            <a:pPr algn="l">
              <a:lnSpc>
                <a:spcPts val="3000"/>
              </a:lnSpc>
            </a:pPr>
            <a:r>
              <a:rPr lang="en-GB" sz="2400" dirty="0"/>
              <a:t>Function</a:t>
            </a:r>
          </a:p>
        </p:txBody>
      </p:sp>
    </p:spTree>
    <p:extLst>
      <p:ext uri="{BB962C8B-B14F-4D97-AF65-F5344CB8AC3E}">
        <p14:creationId xmlns:p14="http://schemas.microsoft.com/office/powerpoint/2010/main" val="33662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1992774" y="2558004"/>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err="1">
                <a:latin typeface="Bookman Old Style" panose="02050604050505020204" pitchFamily="18" charset="0"/>
              </a:rPr>
              <a:t>Functionally</a:t>
            </a:r>
            <a:r>
              <a:rPr lang="sv-SE" dirty="0">
                <a:latin typeface="Bookman Old Style" panose="02050604050505020204" pitchFamily="18" charset="0"/>
              </a:rPr>
              <a:t>, the </a:t>
            </a:r>
            <a:r>
              <a:rPr lang="sv-SE" dirty="0" err="1">
                <a:latin typeface="Bookman Old Style" panose="02050604050505020204" pitchFamily="18" charset="0"/>
              </a:rPr>
              <a:t>individuals</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the </a:t>
            </a:r>
            <a:r>
              <a:rPr lang="sv-SE" dirty="0" err="1">
                <a:latin typeface="Bookman Old Style" panose="02050604050505020204" pitchFamily="18" charset="0"/>
              </a:rPr>
              <a:t>domestic</a:t>
            </a:r>
            <a:r>
              <a:rPr lang="sv-SE" dirty="0">
                <a:latin typeface="Bookman Old Style" panose="02050604050505020204" pitchFamily="18" charset="0"/>
              </a:rPr>
              <a:t> </a:t>
            </a:r>
            <a:r>
              <a:rPr lang="sv-SE" i="1" dirty="0">
                <a:latin typeface="Bookman Old Style" panose="02050604050505020204" pitchFamily="18" charset="0"/>
              </a:rPr>
              <a:t>TSHR</a:t>
            </a:r>
            <a:r>
              <a:rPr lang="sv-SE" dirty="0">
                <a:latin typeface="Bookman Old Style" panose="02050604050505020204" pitchFamily="18" charset="0"/>
              </a:rPr>
              <a:t> variant </a:t>
            </a:r>
            <a:r>
              <a:rPr lang="sv-SE" dirty="0" err="1">
                <a:latin typeface="Bookman Old Style" panose="02050604050505020204" pitchFamily="18" charset="0"/>
              </a:rPr>
              <a:t>had</a:t>
            </a:r>
            <a:r>
              <a:rPr lang="sv-SE" dirty="0">
                <a:latin typeface="Bookman Old Style" panose="02050604050505020204" pitchFamily="18" charset="0"/>
              </a:rPr>
              <a:t> a </a:t>
            </a:r>
            <a:r>
              <a:rPr lang="sv-SE" dirty="0" err="1">
                <a:latin typeface="Bookman Old Style" panose="02050604050505020204" pitchFamily="18" charset="0"/>
              </a:rPr>
              <a:t>lower</a:t>
            </a:r>
            <a:r>
              <a:rPr lang="sv-SE" dirty="0">
                <a:latin typeface="Bookman Old Style" panose="02050604050505020204" pitchFamily="18" charset="0"/>
              </a:rPr>
              <a:t> expression </a:t>
            </a:r>
            <a:r>
              <a:rPr lang="sv-SE" dirty="0" err="1">
                <a:latin typeface="Bookman Old Style" panose="02050604050505020204" pitchFamily="18" charset="0"/>
              </a:rPr>
              <a:t>of</a:t>
            </a:r>
            <a:r>
              <a:rPr lang="sv-SE" dirty="0">
                <a:latin typeface="Bookman Old Style" panose="02050604050505020204" pitchFamily="18" charset="0"/>
              </a:rPr>
              <a:t> the </a:t>
            </a:r>
            <a:r>
              <a:rPr lang="sv-SE" i="1" dirty="0">
                <a:latin typeface="Bookman Old Style" panose="02050604050505020204" pitchFamily="18" charset="0"/>
              </a:rPr>
              <a:t>TSHR</a:t>
            </a:r>
            <a:r>
              <a:rPr lang="sv-SE" dirty="0">
                <a:latin typeface="Bookman Old Style" panose="02050604050505020204" pitchFamily="18" charset="0"/>
              </a:rPr>
              <a:t> in the </a:t>
            </a:r>
            <a:r>
              <a:rPr lang="sv-SE" dirty="0" err="1">
                <a:latin typeface="Bookman Old Style" panose="02050604050505020204" pitchFamily="18" charset="0"/>
              </a:rPr>
              <a:t>hypothalamus</a:t>
            </a:r>
            <a:r>
              <a:rPr lang="sv-SE" dirty="0">
                <a:latin typeface="Bookman Old Style" panose="02050604050505020204" pitchFamily="18" charset="0"/>
              </a:rPr>
              <a:t> and </a:t>
            </a:r>
            <a:r>
              <a:rPr lang="sv-SE" dirty="0" err="1">
                <a:latin typeface="Bookman Old Style" panose="02050604050505020204" pitchFamily="18" charset="0"/>
              </a:rPr>
              <a:t>marginally</a:t>
            </a:r>
            <a:r>
              <a:rPr lang="sv-SE" dirty="0">
                <a:latin typeface="Bookman Old Style" panose="02050604050505020204" pitchFamily="18" charset="0"/>
              </a:rPr>
              <a:t> </a:t>
            </a:r>
            <a:r>
              <a:rPr lang="sv-SE" dirty="0" err="1">
                <a:latin typeface="Bookman Old Style" panose="02050604050505020204" pitchFamily="18" charset="0"/>
              </a:rPr>
              <a:t>higher</a:t>
            </a:r>
            <a:r>
              <a:rPr lang="sv-SE" dirty="0">
                <a:latin typeface="Bookman Old Style" panose="02050604050505020204" pitchFamily="18" charset="0"/>
              </a:rPr>
              <a:t> in the </a:t>
            </a:r>
            <a:r>
              <a:rPr lang="sv-SE" dirty="0" err="1">
                <a:latin typeface="Bookman Old Style" panose="02050604050505020204" pitchFamily="18" charset="0"/>
              </a:rPr>
              <a:t>thyroid</a:t>
            </a:r>
            <a:r>
              <a:rPr lang="sv-SE" dirty="0">
                <a:latin typeface="Bookman Old Style" panose="02050604050505020204" pitchFamily="18" charset="0"/>
              </a:rPr>
              <a:t> </a:t>
            </a:r>
            <a:r>
              <a:rPr lang="sv-SE" dirty="0" err="1">
                <a:latin typeface="Bookman Old Style" panose="02050604050505020204" pitchFamily="18" charset="0"/>
              </a:rPr>
              <a:t>gland</a:t>
            </a:r>
            <a:r>
              <a:rPr lang="sv-SE" dirty="0">
                <a:latin typeface="Bookman Old Style" panose="02050604050505020204" pitchFamily="18" charset="0"/>
              </a:rPr>
              <a:t> </a:t>
            </a:r>
            <a:r>
              <a:rPr lang="sv-SE" dirty="0" err="1">
                <a:latin typeface="Bookman Old Style" panose="02050604050505020204" pitchFamily="18" charset="0"/>
              </a:rPr>
              <a:t>than</a:t>
            </a:r>
            <a:r>
              <a:rPr lang="sv-SE" dirty="0">
                <a:latin typeface="Bookman Old Style" panose="02050604050505020204" pitchFamily="18" charset="0"/>
              </a:rPr>
              <a:t> </a:t>
            </a:r>
            <a:r>
              <a:rPr lang="sv-SE" dirty="0" err="1">
                <a:latin typeface="Bookman Old Style" panose="02050604050505020204" pitchFamily="18" charset="0"/>
              </a:rPr>
              <a:t>wild-type</a:t>
            </a:r>
            <a:r>
              <a:rPr lang="sv-SE" dirty="0">
                <a:latin typeface="Bookman Old Style" panose="02050604050505020204" pitchFamily="18" charset="0"/>
              </a:rPr>
              <a:t> </a:t>
            </a:r>
            <a:r>
              <a:rPr lang="sv-SE" i="1" dirty="0">
                <a:latin typeface="Bookman Old Style" panose="02050604050505020204" pitchFamily="18" charset="0"/>
              </a:rPr>
              <a:t>TSHR</a:t>
            </a:r>
            <a:r>
              <a:rPr lang="sv-SE" dirty="0">
                <a:latin typeface="Bookman Old Style" panose="02050604050505020204" pitchFamily="18" charset="0"/>
              </a:rPr>
              <a:t> </a:t>
            </a:r>
            <a:r>
              <a:rPr lang="sv-SE" dirty="0" err="1">
                <a:latin typeface="Bookman Old Style" panose="02050604050505020204" pitchFamily="18" charset="0"/>
              </a:rPr>
              <a:t>individuals</a:t>
            </a:r>
            <a:r>
              <a:rPr lang="sv-SE" dirty="0">
                <a:latin typeface="Bookman Old Style" panose="02050604050505020204" pitchFamily="18" charset="0"/>
              </a:rPr>
              <a:t>. Expression </a:t>
            </a:r>
            <a:r>
              <a:rPr lang="sv-SE" dirty="0" err="1">
                <a:latin typeface="Bookman Old Style" panose="02050604050505020204" pitchFamily="18" charset="0"/>
              </a:rPr>
              <a:t>of</a:t>
            </a:r>
            <a:r>
              <a:rPr lang="sv-SE" dirty="0">
                <a:latin typeface="Bookman Old Style" panose="02050604050505020204" pitchFamily="18" charset="0"/>
              </a:rPr>
              <a:t> </a:t>
            </a:r>
            <a:r>
              <a:rPr lang="sv-SE" i="1" dirty="0">
                <a:latin typeface="Bookman Old Style" panose="02050604050505020204" pitchFamily="18" charset="0"/>
              </a:rPr>
              <a:t>TSHB</a:t>
            </a:r>
            <a:r>
              <a:rPr lang="sv-SE" dirty="0">
                <a:latin typeface="Bookman Old Style" panose="02050604050505020204" pitchFamily="18" charset="0"/>
              </a:rPr>
              <a:t> and </a:t>
            </a:r>
            <a:r>
              <a:rPr lang="sv-SE" i="1" dirty="0">
                <a:latin typeface="Bookman Old Style" panose="02050604050505020204" pitchFamily="18" charset="0"/>
              </a:rPr>
              <a:t>DIO2</a:t>
            </a:r>
            <a:r>
              <a:rPr lang="sv-SE" dirty="0">
                <a:latin typeface="Bookman Old Style" panose="02050604050505020204" pitchFamily="18" charset="0"/>
              </a:rPr>
              <a:t>, </a:t>
            </a:r>
            <a:r>
              <a:rPr lang="sv-SE" dirty="0" err="1">
                <a:latin typeface="Bookman Old Style" panose="02050604050505020204" pitchFamily="18" charset="0"/>
              </a:rPr>
              <a:t>two</a:t>
            </a:r>
            <a:r>
              <a:rPr lang="sv-SE" dirty="0">
                <a:latin typeface="Bookman Old Style" panose="02050604050505020204" pitchFamily="18" charset="0"/>
              </a:rPr>
              <a:t> regulators </a:t>
            </a:r>
            <a:r>
              <a:rPr lang="sv-SE" dirty="0" err="1">
                <a:latin typeface="Bookman Old Style" panose="02050604050505020204" pitchFamily="18" charset="0"/>
              </a:rPr>
              <a:t>of</a:t>
            </a:r>
            <a:r>
              <a:rPr lang="sv-SE" dirty="0">
                <a:latin typeface="Bookman Old Style" panose="02050604050505020204" pitchFamily="18" charset="0"/>
              </a:rPr>
              <a:t> sexual </a:t>
            </a:r>
            <a:r>
              <a:rPr lang="sv-SE" dirty="0" err="1">
                <a:latin typeface="Bookman Old Style" panose="02050604050505020204" pitchFamily="18" charset="0"/>
              </a:rPr>
              <a:t>maturity</a:t>
            </a:r>
            <a:r>
              <a:rPr lang="sv-SE" dirty="0">
                <a:latin typeface="Bookman Old Style" panose="02050604050505020204" pitchFamily="18" charset="0"/>
              </a:rPr>
              <a:t> and </a:t>
            </a:r>
            <a:r>
              <a:rPr lang="sv-SE" dirty="0" err="1">
                <a:latin typeface="Bookman Old Style" panose="02050604050505020204" pitchFamily="18" charset="0"/>
              </a:rPr>
              <a:t>reproduction</a:t>
            </a:r>
            <a:r>
              <a:rPr lang="sv-SE" dirty="0">
                <a:latin typeface="Bookman Old Style" panose="02050604050505020204" pitchFamily="18" charset="0"/>
              </a:rPr>
              <a:t> in </a:t>
            </a:r>
            <a:r>
              <a:rPr lang="sv-SE" dirty="0" err="1">
                <a:latin typeface="Bookman Old Style" panose="02050604050505020204" pitchFamily="18" charset="0"/>
              </a:rPr>
              <a:t>birds</a:t>
            </a:r>
            <a:r>
              <a:rPr lang="sv-SE" dirty="0">
                <a:latin typeface="Bookman Old Style" panose="02050604050505020204" pitchFamily="18" charset="0"/>
              </a:rPr>
              <a:t>, </a:t>
            </a:r>
            <a:r>
              <a:rPr lang="sv-SE" dirty="0" err="1">
                <a:latin typeface="Bookman Old Style" panose="02050604050505020204" pitchFamily="18" charset="0"/>
              </a:rPr>
              <a:t>was</a:t>
            </a:r>
            <a:r>
              <a:rPr lang="sv-SE" dirty="0">
                <a:latin typeface="Bookman Old Style" panose="02050604050505020204" pitchFamily="18" charset="0"/>
              </a:rPr>
              <a:t> </a:t>
            </a:r>
            <a:r>
              <a:rPr lang="sv-SE" dirty="0" err="1">
                <a:latin typeface="Bookman Old Style" panose="02050604050505020204" pitchFamily="18" charset="0"/>
              </a:rPr>
              <a:t>higher</a:t>
            </a:r>
            <a:r>
              <a:rPr lang="sv-SE" dirty="0">
                <a:latin typeface="Bookman Old Style" panose="02050604050505020204" pitchFamily="18" charset="0"/>
              </a:rPr>
              <a:t> in the </a:t>
            </a:r>
            <a:r>
              <a:rPr lang="sv-SE" dirty="0" err="1">
                <a:latin typeface="Bookman Old Style" panose="02050604050505020204" pitchFamily="18" charset="0"/>
              </a:rPr>
              <a:t>pituitary</a:t>
            </a:r>
            <a:r>
              <a:rPr lang="sv-SE" dirty="0">
                <a:latin typeface="Bookman Old Style" panose="02050604050505020204" pitchFamily="18" charset="0"/>
              </a:rPr>
              <a:t> </a:t>
            </a:r>
            <a:r>
              <a:rPr lang="sv-SE" dirty="0" err="1">
                <a:latin typeface="Bookman Old Style" panose="02050604050505020204" pitchFamily="18" charset="0"/>
              </a:rPr>
              <a:t>gland</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a:t>
            </a:r>
            <a:r>
              <a:rPr lang="sv-SE" dirty="0" err="1">
                <a:latin typeface="Bookman Old Style" panose="02050604050505020204" pitchFamily="18" charset="0"/>
              </a:rPr>
              <a:t>domestic</a:t>
            </a:r>
            <a:r>
              <a:rPr lang="sv-SE" dirty="0">
                <a:latin typeface="Bookman Old Style" panose="02050604050505020204" pitchFamily="18" charset="0"/>
              </a:rPr>
              <a:t>-variant </a:t>
            </a:r>
            <a:r>
              <a:rPr lang="sv-SE" dirty="0" err="1">
                <a:latin typeface="Bookman Old Style" panose="02050604050505020204" pitchFamily="18" charset="0"/>
              </a:rPr>
              <a:t>chickens</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Fallahshahroudi</a:t>
            </a:r>
            <a:r>
              <a:rPr lang="sv-SE" dirty="0">
                <a:latin typeface="Arial" panose="020B0604020202020204" pitchFamily="34" charset="0"/>
                <a:cs typeface="Arial" panose="020B0604020202020204" pitchFamily="34" charset="0"/>
              </a:rPr>
              <a:t> et al. (2021)</a:t>
            </a:r>
          </a:p>
        </p:txBody>
      </p:sp>
      <p:pic>
        <p:nvPicPr>
          <p:cNvPr id="5" name="Bildobjekt 4">
            <a:extLst>
              <a:ext uri="{FF2B5EF4-FFF2-40B4-BE49-F238E27FC236}">
                <a16:creationId xmlns:a16="http://schemas.microsoft.com/office/drawing/2014/main" id="{1347A174-607F-F75E-A6BF-283A594F8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109" y="428264"/>
            <a:ext cx="1804685" cy="1804685"/>
          </a:xfrm>
          <a:prstGeom prst="rect">
            <a:avLst/>
          </a:prstGeom>
        </p:spPr>
      </p:pic>
      <p:sp>
        <p:nvSpPr>
          <p:cNvPr id="6" name="textruta 5">
            <a:extLst>
              <a:ext uri="{FF2B5EF4-FFF2-40B4-BE49-F238E27FC236}">
                <a16:creationId xmlns:a16="http://schemas.microsoft.com/office/drawing/2014/main" id="{FCEF91F7-C982-EBB3-66A2-DA40E1E52623}"/>
              </a:ext>
            </a:extLst>
          </p:cNvPr>
          <p:cNvSpPr txBox="1"/>
          <p:nvPr/>
        </p:nvSpPr>
        <p:spPr>
          <a:xfrm>
            <a:off x="9200909" y="6429736"/>
            <a:ext cx="914400" cy="914400"/>
          </a:xfrm>
          <a:prstGeom prst="rect">
            <a:avLst/>
          </a:prstGeom>
          <a:noFill/>
        </p:spPr>
        <p:txBody>
          <a:bodyPr wrap="none" lIns="0" tIns="0" rIns="0" bIns="0" rtlCol="0">
            <a:noAutofit/>
          </a:bodyPr>
          <a:lstStyle/>
          <a:p>
            <a:pPr algn="l">
              <a:lnSpc>
                <a:spcPts val="3000"/>
              </a:lnSpc>
            </a:pPr>
            <a:r>
              <a:rPr lang="en-GB" sz="1200" dirty="0"/>
              <a:t>Chicken by </a:t>
            </a:r>
            <a:r>
              <a:rPr lang="en-GB" sz="1200" dirty="0" err="1"/>
              <a:t>Freepik</a:t>
            </a:r>
            <a:r>
              <a:rPr lang="en-GB" sz="1200" dirty="0"/>
              <a:t> from </a:t>
            </a:r>
            <a:r>
              <a:rPr lang="en-GB" sz="1200" dirty="0" err="1"/>
              <a:t>www.flaticon.com</a:t>
            </a:r>
            <a:endParaRPr lang="en-GB" sz="1200" dirty="0"/>
          </a:p>
        </p:txBody>
      </p:sp>
    </p:spTree>
    <p:extLst>
      <p:ext uri="{BB962C8B-B14F-4D97-AF65-F5344CB8AC3E}">
        <p14:creationId xmlns:p14="http://schemas.microsoft.com/office/powerpoint/2010/main" val="252151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212693" y="3429000"/>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The late, </a:t>
            </a:r>
            <a:r>
              <a:rPr lang="sv-SE" dirty="0" err="1">
                <a:latin typeface="Bookman Old Style" panose="02050604050505020204" pitchFamily="18" charset="0"/>
              </a:rPr>
              <a:t>greatly</a:t>
            </a:r>
            <a:r>
              <a:rPr lang="sv-SE" dirty="0">
                <a:latin typeface="Bookman Old Style" panose="02050604050505020204" pitchFamily="18" charset="0"/>
              </a:rPr>
              <a:t> </a:t>
            </a:r>
            <a:r>
              <a:rPr lang="sv-SE" dirty="0" err="1">
                <a:latin typeface="Bookman Old Style" panose="02050604050505020204" pitchFamily="18" charset="0"/>
              </a:rPr>
              <a:t>loved</a:t>
            </a:r>
            <a:r>
              <a:rPr lang="sv-SE" dirty="0">
                <a:latin typeface="Bookman Old Style" panose="02050604050505020204" pitchFamily="18" charset="0"/>
              </a:rPr>
              <a:t>, James Crow </a:t>
            </a:r>
            <a:r>
              <a:rPr lang="sv-SE" dirty="0" err="1">
                <a:latin typeface="Bookman Old Style" panose="02050604050505020204" pitchFamily="18" charset="0"/>
              </a:rPr>
              <a:t>used</a:t>
            </a:r>
            <a:r>
              <a:rPr lang="sv-SE" dirty="0">
                <a:latin typeface="Bookman Old Style" panose="02050604050505020204" pitchFamily="18" charset="0"/>
              </a:rPr>
              <a:t> to </a:t>
            </a:r>
            <a:r>
              <a:rPr lang="sv-SE" dirty="0" err="1">
                <a:latin typeface="Bookman Old Style" panose="02050604050505020204" pitchFamily="18" charset="0"/>
              </a:rPr>
              <a:t>say</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had</a:t>
            </a:r>
            <a:r>
              <a:rPr lang="sv-SE" dirty="0">
                <a:latin typeface="Bookman Old Style" panose="02050604050505020204" pitchFamily="18" charset="0"/>
              </a:rPr>
              <a:t> no </a:t>
            </a:r>
            <a:r>
              <a:rPr lang="sv-SE" dirty="0" err="1">
                <a:latin typeface="Bookman Old Style" panose="02050604050505020204" pitchFamily="18" charset="0"/>
              </a:rPr>
              <a:t>objection</a:t>
            </a:r>
            <a:r>
              <a:rPr lang="sv-SE" dirty="0">
                <a:latin typeface="Bookman Old Style" panose="02050604050505020204" pitchFamily="18" charset="0"/>
              </a:rPr>
              <a:t> to </a:t>
            </a:r>
            <a:r>
              <a:rPr lang="sv-SE" dirty="0" err="1">
                <a:latin typeface="Bookman Old Style" panose="02050604050505020204" pitchFamily="18" charset="0"/>
              </a:rPr>
              <a:t>graduate</a:t>
            </a:r>
            <a:r>
              <a:rPr lang="sv-SE" dirty="0">
                <a:latin typeface="Bookman Old Style" panose="02050604050505020204" pitchFamily="18" charset="0"/>
              </a:rPr>
              <a:t> students in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department</a:t>
            </a:r>
            <a:r>
              <a:rPr lang="sv-SE" dirty="0">
                <a:latin typeface="Bookman Old Style" panose="02050604050505020204" pitchFamily="18" charset="0"/>
              </a:rPr>
              <a:t> not </a:t>
            </a:r>
            <a:r>
              <a:rPr lang="sv-SE" dirty="0" err="1">
                <a:latin typeface="Bookman Old Style" panose="02050604050505020204" pitchFamily="18" charset="0"/>
              </a:rPr>
              <a:t>taking</a:t>
            </a:r>
            <a:r>
              <a:rPr lang="sv-SE" dirty="0">
                <a:latin typeface="Bookman Old Style" panose="02050604050505020204" pitchFamily="18" charset="0"/>
              </a:rPr>
              <a:t>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course</a:t>
            </a:r>
            <a:r>
              <a:rPr lang="sv-SE" dirty="0">
                <a:latin typeface="Bookman Old Style" panose="02050604050505020204" pitchFamily="18" charset="0"/>
              </a:rPr>
              <a:t> on population </a:t>
            </a:r>
            <a:r>
              <a:rPr lang="sv-SE" dirty="0" err="1">
                <a:latin typeface="Bookman Old Style" panose="02050604050505020204" pitchFamily="18" charset="0"/>
              </a:rPr>
              <a:t>genetics</a:t>
            </a:r>
            <a:r>
              <a:rPr lang="sv-SE" dirty="0">
                <a:latin typeface="Bookman Old Style" panose="02050604050505020204" pitchFamily="18" charset="0"/>
              </a:rPr>
              <a:t>, </a:t>
            </a:r>
            <a:r>
              <a:rPr lang="sv-SE" dirty="0" err="1">
                <a:latin typeface="Bookman Old Style" panose="02050604050505020204" pitchFamily="18" charset="0"/>
              </a:rPr>
              <a:t>but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like </a:t>
            </a:r>
            <a:r>
              <a:rPr lang="sv-SE" dirty="0" err="1">
                <a:latin typeface="Bookman Old Style" panose="02050604050505020204" pitchFamily="18" charset="0"/>
              </a:rPr>
              <a:t>them</a:t>
            </a:r>
            <a:r>
              <a:rPr lang="sv-SE" dirty="0">
                <a:latin typeface="Bookman Old Style" panose="02050604050505020204" pitchFamily="18" charset="0"/>
              </a:rPr>
              <a:t> to </a:t>
            </a:r>
            <a:r>
              <a:rPr lang="sv-SE" dirty="0" err="1">
                <a:latin typeface="Bookman Old Style" panose="02050604050505020204" pitchFamily="18" charset="0"/>
              </a:rPr>
              <a:t>sign</a:t>
            </a:r>
            <a:r>
              <a:rPr lang="sv-SE" dirty="0">
                <a:latin typeface="Bookman Old Style" panose="02050604050505020204" pitchFamily="18" charset="0"/>
              </a:rPr>
              <a:t> a </a:t>
            </a:r>
            <a:r>
              <a:rPr lang="sv-SE" dirty="0" err="1">
                <a:latin typeface="Bookman Old Style" panose="02050604050505020204" pitchFamily="18" charset="0"/>
              </a:rPr>
              <a:t>statement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they</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not make </a:t>
            </a:r>
            <a:r>
              <a:rPr lang="sv-SE" dirty="0" err="1">
                <a:latin typeface="Bookman Old Style" panose="02050604050505020204" pitchFamily="18" charset="0"/>
              </a:rPr>
              <a:t>any</a:t>
            </a:r>
            <a:r>
              <a:rPr lang="sv-SE" dirty="0">
                <a:latin typeface="Bookman Old Style" panose="02050604050505020204" pitchFamily="18" charset="0"/>
              </a:rPr>
              <a:t> </a:t>
            </a:r>
            <a:r>
              <a:rPr lang="sv-SE" dirty="0" err="1">
                <a:latin typeface="Bookman Old Style" panose="02050604050505020204" pitchFamily="18" charset="0"/>
              </a:rPr>
              <a:t>pronouncements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There</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still </a:t>
            </a:r>
            <a:r>
              <a:rPr lang="sv-SE" dirty="0" err="1">
                <a:latin typeface="Bookman Old Style" panose="02050604050505020204" pitchFamily="18" charset="0"/>
              </a:rPr>
              <a:t>many</a:t>
            </a:r>
            <a:r>
              <a:rPr lang="sv-SE" dirty="0">
                <a:latin typeface="Bookman Old Style" panose="02050604050505020204" pitchFamily="18" charset="0"/>
              </a:rPr>
              <a:t> </a:t>
            </a:r>
            <a:r>
              <a:rPr lang="sv-SE" dirty="0" err="1">
                <a:latin typeface="Bookman Old Style" panose="02050604050505020204" pitchFamily="18" charset="0"/>
              </a:rPr>
              <a:t>papers</a:t>
            </a:r>
            <a:r>
              <a:rPr lang="sv-SE" dirty="0">
                <a:latin typeface="Bookman Old Style" panose="02050604050505020204" pitchFamily="18" charset="0"/>
              </a:rPr>
              <a:t> </a:t>
            </a:r>
            <a:r>
              <a:rPr lang="sv-SE" dirty="0" err="1">
                <a:latin typeface="Bookman Old Style" panose="02050604050505020204" pitchFamily="18" charset="0"/>
              </a:rPr>
              <a:t>published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confused</a:t>
            </a:r>
            <a:r>
              <a:rPr lang="sv-SE" dirty="0">
                <a:latin typeface="Bookman Old Style" panose="02050604050505020204" pitchFamily="18" charset="0"/>
              </a:rPr>
              <a:t> </a:t>
            </a:r>
            <a:r>
              <a:rPr lang="sv-SE" dirty="0" err="1">
                <a:latin typeface="Bookman Old Style" panose="02050604050505020204" pitchFamily="18" charset="0"/>
              </a:rPr>
              <a:t>ideas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suggesting</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need</a:t>
            </a:r>
            <a:r>
              <a:rPr lang="sv-SE" dirty="0">
                <a:latin typeface="Bookman Old Style" panose="02050604050505020204" pitchFamily="18" charset="0"/>
              </a:rPr>
              <a:t> a ‘</a:t>
            </a:r>
            <a:r>
              <a:rPr lang="sv-SE" dirty="0" err="1">
                <a:latin typeface="Bookman Old Style" panose="02050604050505020204" pitchFamily="18" charset="0"/>
              </a:rPr>
              <a:t>Crow’s</a:t>
            </a:r>
            <a:r>
              <a:rPr lang="sv-SE" dirty="0">
                <a:latin typeface="Bookman Old Style" panose="02050604050505020204" pitchFamily="18" charset="0"/>
              </a:rPr>
              <a:t> </a:t>
            </a:r>
            <a:r>
              <a:rPr lang="sv-SE" dirty="0" err="1">
                <a:latin typeface="Bookman Old Style" panose="02050604050505020204" pitchFamily="18" charset="0"/>
              </a:rPr>
              <a:t>Law</a:t>
            </a:r>
            <a:r>
              <a:rPr lang="sv-SE" dirty="0">
                <a:latin typeface="Bookman Old Style" panose="02050604050505020204" pitchFamily="18" charset="0"/>
              </a:rPr>
              <a:t>’, </a:t>
            </a:r>
            <a:r>
              <a:rPr lang="sv-SE" dirty="0" err="1">
                <a:latin typeface="Bookman Old Style" panose="02050604050505020204" pitchFamily="18" charset="0"/>
              </a:rPr>
              <a:t>requiring</a:t>
            </a:r>
            <a:r>
              <a:rPr lang="sv-SE" dirty="0">
                <a:latin typeface="Bookman Old Style" panose="02050604050505020204" pitchFamily="18" charset="0"/>
              </a:rPr>
              <a:t> </a:t>
            </a:r>
            <a:r>
              <a:rPr lang="sv-SE" dirty="0" err="1">
                <a:latin typeface="Bookman Old Style" panose="02050604050505020204" pitchFamily="18" charset="0"/>
              </a:rPr>
              <a:t>authors</a:t>
            </a:r>
            <a:r>
              <a:rPr lang="sv-SE" dirty="0">
                <a:latin typeface="Bookman Old Style" panose="02050604050505020204" pitchFamily="18" charset="0"/>
              </a:rPr>
              <a:t> </a:t>
            </a:r>
            <a:r>
              <a:rPr lang="sv-SE" dirty="0" err="1">
                <a:latin typeface="Bookman Old Style" panose="02050604050505020204" pitchFamily="18" charset="0"/>
              </a:rPr>
              <a:t>who</a:t>
            </a:r>
            <a:r>
              <a:rPr lang="sv-SE" dirty="0">
                <a:latin typeface="Bookman Old Style" panose="02050604050505020204" pitchFamily="18" charset="0"/>
              </a:rPr>
              <a:t> </a:t>
            </a:r>
            <a:r>
              <a:rPr lang="sv-SE" dirty="0" err="1">
                <a:latin typeface="Bookman Old Style" panose="02050604050505020204" pitchFamily="18" charset="0"/>
              </a:rPr>
              <a:t>discuss</a:t>
            </a:r>
            <a:r>
              <a:rPr lang="sv-SE" dirty="0">
                <a:latin typeface="Bookman Old Style" panose="02050604050505020204" pitchFamily="18" charset="0"/>
              </a:rPr>
              <a:t> evolution to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acquired</a:t>
            </a:r>
            <a:r>
              <a:rPr lang="sv-SE" dirty="0">
                <a:latin typeface="Bookman Old Style" panose="02050604050505020204" pitchFamily="18" charset="0"/>
              </a:rPr>
              <a:t> a </a:t>
            </a:r>
            <a:r>
              <a:rPr lang="sv-SE" dirty="0" err="1">
                <a:latin typeface="Bookman Old Style" panose="02050604050505020204" pitchFamily="18" charset="0"/>
              </a:rPr>
              <a:t>knowledge</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basic</a:t>
            </a:r>
            <a:r>
              <a:rPr lang="sv-SE" dirty="0">
                <a:latin typeface="Bookman Old Style" panose="02050604050505020204" pitchFamily="18" charset="0"/>
              </a:rPr>
              <a:t> population </a:t>
            </a:r>
            <a:r>
              <a:rPr lang="sv-SE" dirty="0" err="1">
                <a:latin typeface="Bookman Old Style" panose="02050604050505020204" pitchFamily="18" charset="0"/>
              </a:rPr>
              <a:t>genetics</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Brian </a:t>
            </a:r>
            <a:r>
              <a:rPr lang="sv-SE" dirty="0" err="1">
                <a:latin typeface="Arial" panose="020B0604020202020204" pitchFamily="34" charset="0"/>
                <a:cs typeface="Arial" panose="020B0604020202020204" pitchFamily="34" charset="0"/>
              </a:rPr>
              <a:t>Charlesworth</a:t>
            </a:r>
            <a:r>
              <a:rPr lang="sv-SE" dirty="0">
                <a:latin typeface="Arial" panose="020B0604020202020204" pitchFamily="34" charset="0"/>
                <a:cs typeface="Arial" panose="020B0604020202020204" pitchFamily="34" charset="0"/>
              </a:rPr>
              <a:t> (2019)</a:t>
            </a:r>
          </a:p>
        </p:txBody>
      </p:sp>
      <mc:AlternateContent xmlns:mc="http://schemas.openxmlformats.org/markup-compatibility/2006" xmlns:a14="http://schemas.microsoft.com/office/drawing/2010/main">
        <mc:Choice Requires="a14">
          <p:sp>
            <p:nvSpPr>
              <p:cNvPr id="4" name="textruta 3">
                <a:extLst>
                  <a:ext uri="{FF2B5EF4-FFF2-40B4-BE49-F238E27FC236}">
                    <a16:creationId xmlns:a16="http://schemas.microsoft.com/office/drawing/2014/main" id="{BD40926F-622E-D383-7855-BBF5005A5C2F}"/>
                  </a:ext>
                </a:extLst>
              </p:cNvPr>
              <p:cNvSpPr txBox="1"/>
              <p:nvPr/>
            </p:nvSpPr>
            <p:spPr>
              <a:xfrm>
                <a:off x="2326511" y="1678329"/>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𝑝</m:t>
                              </m:r>
                            </m:e>
                          </m:acc>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𝑠</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𝛾</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𝑐</m:t>
                              </m:r>
                            </m:e>
                            <m:sub>
                              <m:r>
                                <a:rPr lang="sv-SE" sz="2400" b="0" i="1" smtClean="0">
                                  <a:latin typeface="Cambria Math" panose="02040503050406030204" pitchFamily="18" charset="0"/>
                                </a:rPr>
                                <m:t>1</m:t>
                              </m:r>
                            </m:sub>
                          </m:sSub>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𝑧</m:t>
                              </m:r>
                            </m:e>
                            <m:sup>
                              <m:r>
                                <a:rPr lang="sv-SE" sz="2400" b="0" i="1" smtClean="0">
                                  <a:latin typeface="Cambria Math" panose="02040503050406030204" pitchFamily="18" charset="0"/>
                                </a:rPr>
                                <m:t>′</m:t>
                              </m:r>
                            </m:sup>
                          </m:sSup>
                        </m:e>
                      </m:d>
                      <m:r>
                        <a:rPr lang="sv-SE" sz="2400" b="0" i="1" smtClean="0">
                          <a:latin typeface="Cambria Math" panose="02040503050406030204" pitchFamily="18" charset="0"/>
                        </a:rPr>
                        <m:t>−</m:t>
                      </m:r>
                      <m:f>
                        <m:fPr>
                          <m:ctrlPr>
                            <a:rPr lang="sv-SE" sz="2400" b="0" i="1" smtClean="0">
                              <a:latin typeface="Cambria Math" panose="02040503050406030204" pitchFamily="18" charset="0"/>
                            </a:rPr>
                          </m:ctrlPr>
                        </m:fPr>
                        <m:num>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𝑠</m:t>
                              </m:r>
                              <m:r>
                                <a:rPr lang="sv-SE" sz="2400" b="0" i="1" smtClean="0">
                                  <a:latin typeface="Cambria Math" panose="02040503050406030204" pitchFamily="18" charset="0"/>
                                </a:rPr>
                                <m:t>𝛾</m:t>
                              </m:r>
                            </m:e>
                            <m:sup>
                              <m:r>
                                <a:rPr lang="sv-SE" sz="2400" b="0" i="1" smtClean="0">
                                  <a:latin typeface="Cambria Math" panose="02040503050406030204" pitchFamily="18" charset="0"/>
                                </a:rPr>
                                <m:t>2</m:t>
                              </m:r>
                            </m:sup>
                          </m:sSup>
                        </m:num>
                        <m:den>
                          <m:r>
                            <a:rPr lang="sv-SE" sz="2400" b="0" i="1" smtClean="0">
                              <a:latin typeface="Cambria Math" panose="02040503050406030204" pitchFamily="18" charset="0"/>
                            </a:rPr>
                            <m:t>2</m:t>
                          </m:r>
                        </m:den>
                      </m:f>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e>
                      </m:d>
                      <m:r>
                        <a:rPr lang="sv-SE" sz="2400" b="0" i="1" smtClean="0">
                          <a:latin typeface="Cambria Math" panose="02040503050406030204" pitchFamily="18" charset="0"/>
                        </a:rPr>
                        <m:t>+</m:t>
                      </m:r>
                      <m:r>
                        <a:rPr lang="sv-SE" sz="2400" b="0" i="1" smtClean="0">
                          <a:latin typeface="Cambria Math" panose="02040503050406030204" pitchFamily="18" charset="0"/>
                        </a:rPr>
                        <m:t>𝜇</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oMath>
                  </m:oMathPara>
                </a14:m>
                <a:endParaRPr lang="sv-SE" sz="2400" b="0" dirty="0"/>
              </a:p>
              <a:p>
                <a:pPr algn="l">
                  <a:lnSpc>
                    <a:spcPts val="3000"/>
                  </a:lnSpc>
                </a:pPr>
                <a:endParaRPr lang="en-GB" sz="2400" dirty="0"/>
              </a:p>
            </p:txBody>
          </p:sp>
        </mc:Choice>
        <mc:Fallback xmlns="">
          <p:sp>
            <p:nvSpPr>
              <p:cNvPr id="4" name="textruta 3">
                <a:extLst>
                  <a:ext uri="{FF2B5EF4-FFF2-40B4-BE49-F238E27FC236}">
                    <a16:creationId xmlns:a16="http://schemas.microsoft.com/office/drawing/2014/main" id="{BD40926F-622E-D383-7855-BBF5005A5C2F}"/>
                  </a:ext>
                </a:extLst>
              </p:cNvPr>
              <p:cNvSpPr txBox="1">
                <a:spLocks noRot="1" noChangeAspect="1" noMove="1" noResize="1" noEditPoints="1" noAdjustHandles="1" noChangeArrowheads="1" noChangeShapeType="1" noTextEdit="1"/>
              </p:cNvSpPr>
              <p:nvPr/>
            </p:nvSpPr>
            <p:spPr>
              <a:xfrm>
                <a:off x="2326511" y="1678329"/>
                <a:ext cx="914400" cy="914400"/>
              </a:xfrm>
              <a:prstGeom prst="rect">
                <a:avLst/>
              </a:prstGeom>
              <a:blipFill>
                <a:blip r:embed="rId2"/>
                <a:stretch>
                  <a:fillRect l="-12329" t="-27397" r="-690411"/>
                </a:stretch>
              </a:blipFill>
            </p:spPr>
            <p:txBody>
              <a:bodyPr/>
              <a:lstStyle/>
              <a:p>
                <a:r>
                  <a:rPr lang="en-GB">
                    <a:noFill/>
                  </a:rPr>
                  <a:t> </a:t>
                </a:r>
              </a:p>
            </p:txBody>
          </p:sp>
        </mc:Fallback>
      </mc:AlternateContent>
      <p:sp>
        <p:nvSpPr>
          <p:cNvPr id="7" name="textruta 6">
            <a:extLst>
              <a:ext uri="{FF2B5EF4-FFF2-40B4-BE49-F238E27FC236}">
                <a16:creationId xmlns:a16="http://schemas.microsoft.com/office/drawing/2014/main" id="{F29C91AC-88E2-E1B3-612B-FB1935E9B1A2}"/>
              </a:ext>
            </a:extLst>
          </p:cNvPr>
          <p:cNvSpPr txBox="1"/>
          <p:nvPr/>
        </p:nvSpPr>
        <p:spPr>
          <a:xfrm>
            <a:off x="8345347" y="2314937"/>
            <a:ext cx="914400" cy="914400"/>
          </a:xfrm>
          <a:prstGeom prst="rect">
            <a:avLst/>
          </a:prstGeom>
          <a:noFill/>
        </p:spPr>
        <p:txBody>
          <a:bodyPr wrap="none" lIns="0" tIns="0" rIns="0" bIns="0" rtlCol="0">
            <a:noAutofit/>
          </a:bodyPr>
          <a:lstStyle/>
          <a:p>
            <a:pPr algn="l">
              <a:lnSpc>
                <a:spcPts val="3000"/>
              </a:lnSpc>
            </a:pPr>
            <a:r>
              <a:rPr lang="en-GB" dirty="0"/>
              <a:t>Jain &amp; Stephan (2017)</a:t>
            </a:r>
          </a:p>
        </p:txBody>
      </p:sp>
    </p:spTree>
    <p:extLst>
      <p:ext uri="{BB962C8B-B14F-4D97-AF65-F5344CB8AC3E}">
        <p14:creationId xmlns:p14="http://schemas.microsoft.com/office/powerpoint/2010/main" val="16805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Upsides:</a:t>
            </a:r>
          </a:p>
          <a:p>
            <a:pPr algn="l">
              <a:lnSpc>
                <a:spcPts val="3000"/>
              </a:lnSpc>
            </a:pPr>
            <a:endParaRPr lang="en-GB" sz="2400" dirty="0"/>
          </a:p>
          <a:p>
            <a:pPr marL="457200" indent="-457200" algn="l">
              <a:lnSpc>
                <a:spcPts val="3000"/>
              </a:lnSpc>
              <a:buAutoNum type="arabicPeriod"/>
            </a:pPr>
            <a:r>
              <a:rPr lang="en-GB" sz="2400" dirty="0"/>
              <a:t>Natural history of the genome</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Bring genomics to some interesting population</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Maybe even find a monogenic adaptation</a:t>
            </a:r>
          </a:p>
        </p:txBody>
      </p:sp>
    </p:spTree>
    <p:extLst>
      <p:ext uri="{BB962C8B-B14F-4D97-AF65-F5344CB8AC3E}">
        <p14:creationId xmlns:p14="http://schemas.microsoft.com/office/powerpoint/2010/main" val="29183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250066"/>
            <a:ext cx="8530542" cy="4317357"/>
          </a:xfrm>
          <a:prstGeom prst="rect">
            <a:avLst/>
          </a:prstGeom>
          <a:noFill/>
        </p:spPr>
        <p:txBody>
          <a:bodyPr wrap="square" lIns="0" tIns="0" rIns="0" bIns="0" rtlCol="0">
            <a:noAutofit/>
          </a:bodyPr>
          <a:lstStyle/>
          <a:p>
            <a:pPr algn="l">
              <a:lnSpc>
                <a:spcPts val="3000"/>
              </a:lnSpc>
            </a:pPr>
            <a:r>
              <a:rPr lang="en-GB" sz="2400" dirty="0"/>
              <a:t>We need:</a:t>
            </a:r>
          </a:p>
          <a:p>
            <a:pPr algn="l">
              <a:lnSpc>
                <a:spcPts val="3000"/>
              </a:lnSpc>
            </a:pPr>
            <a:endParaRPr lang="en-GB" sz="2400" dirty="0"/>
          </a:p>
          <a:p>
            <a:pPr>
              <a:lnSpc>
                <a:spcPts val="3000"/>
              </a:lnSpc>
            </a:pPr>
            <a:r>
              <a:rPr lang="en-GB" sz="2400" dirty="0"/>
              <a:t>Analysis workflows that make modern selection mapping as easy as a Hardy-Weinberg scan</a:t>
            </a:r>
          </a:p>
          <a:p>
            <a:pPr>
              <a:lnSpc>
                <a:spcPts val="3000"/>
              </a:lnSpc>
            </a:pPr>
            <a:r>
              <a:rPr lang="en-GB" sz="1400" dirty="0" err="1">
                <a:latin typeface="Courier" pitchFamily="2" charset="0"/>
              </a:rPr>
              <a:t>nextflow</a:t>
            </a:r>
            <a:r>
              <a:rPr lang="en-GB" sz="1400" dirty="0">
                <a:latin typeface="Courier" pitchFamily="2" charset="0"/>
              </a:rPr>
              <a:t> </a:t>
            </a:r>
            <a:r>
              <a:rPr lang="en-GB" sz="1400" dirty="0" err="1">
                <a:latin typeface="Courier" pitchFamily="2" charset="0"/>
              </a:rPr>
              <a:t>domestic_selection_mapping.nf</a:t>
            </a:r>
            <a:r>
              <a:rPr lang="en-GB" sz="1400" dirty="0">
                <a:latin typeface="Courier" pitchFamily="2" charset="0"/>
              </a:rPr>
              <a:t> --species sheep --variants </a:t>
            </a:r>
            <a:r>
              <a:rPr lang="en-GB" sz="1400" dirty="0" err="1">
                <a:latin typeface="Courier" pitchFamily="2" charset="0"/>
              </a:rPr>
              <a:t>sheep.vcf.gz</a:t>
            </a:r>
            <a:endParaRPr lang="en-GB" sz="1400" dirty="0">
              <a:latin typeface="Courier" pitchFamily="2" charset="0"/>
            </a:endParaRPr>
          </a:p>
          <a:p>
            <a:pPr>
              <a:lnSpc>
                <a:spcPts val="3000"/>
              </a:lnSpc>
            </a:pPr>
            <a:endParaRPr lang="en-GB" sz="2400" dirty="0">
              <a:latin typeface="Courier" pitchFamily="2" charset="0"/>
            </a:endParaRPr>
          </a:p>
          <a:p>
            <a:pPr>
              <a:lnSpc>
                <a:spcPts val="3000"/>
              </a:lnSpc>
            </a:pPr>
            <a:r>
              <a:rPr lang="en-GB" sz="2400" dirty="0"/>
              <a:t>Simulation workflows that let us check performance, accounting for genome features</a:t>
            </a:r>
          </a:p>
          <a:p>
            <a:pPr>
              <a:lnSpc>
                <a:spcPts val="3000"/>
              </a:lnSpc>
            </a:pPr>
            <a:endParaRPr lang="en-GB" sz="2400" dirty="0"/>
          </a:p>
          <a:p>
            <a:pPr>
              <a:lnSpc>
                <a:spcPts val="3000"/>
              </a:lnSpc>
            </a:pPr>
            <a:r>
              <a:rPr lang="en-GB" sz="2400" dirty="0"/>
              <a:t>To think of selection mapping like an exploratory analysis</a:t>
            </a:r>
          </a:p>
        </p:txBody>
      </p:sp>
    </p:spTree>
    <p:extLst>
      <p:ext uri="{BB962C8B-B14F-4D97-AF65-F5344CB8AC3E}">
        <p14:creationId xmlns:p14="http://schemas.microsoft.com/office/powerpoint/2010/main" val="112332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 ! @</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p:txBody>
          <a:bodyPr/>
          <a:lstStyle/>
          <a:p>
            <a:endParaRPr lang="en-GB" dirty="0"/>
          </a:p>
          <a:p>
            <a:pPr marL="0" indent="0">
              <a:buNone/>
            </a:pPr>
            <a:r>
              <a:rPr lang="en-GB" dirty="0" err="1"/>
              <a:t>Martin.Johnsson@slu.se</a:t>
            </a:r>
            <a:endParaRPr lang="en-GB" dirty="0"/>
          </a:p>
          <a:p>
            <a:endParaRPr lang="en-GB" dirty="0"/>
          </a:p>
          <a:p>
            <a:pPr marL="0" indent="0">
              <a:buNone/>
            </a:pPr>
            <a:r>
              <a:rPr lang="en-GB" dirty="0"/>
              <a:t>         @</a:t>
            </a:r>
            <a:r>
              <a:rPr lang="en-GB" dirty="0" err="1"/>
              <a:t>mrtnj</a:t>
            </a:r>
            <a:endParaRPr lang="en-GB" dirty="0"/>
          </a:p>
          <a:p>
            <a:pPr marL="0" indent="0">
              <a:buNone/>
            </a:pPr>
            <a:endParaRPr lang="en-GB" dirty="0"/>
          </a:p>
          <a:p>
            <a:pPr marL="0" indent="0">
              <a:buNone/>
            </a:pPr>
            <a:r>
              <a:rPr lang="en-GB" dirty="0"/>
              <a:t>https://</a:t>
            </a:r>
            <a:r>
              <a:rPr lang="en-GB" dirty="0" err="1"/>
              <a:t>github.com</a:t>
            </a:r>
            <a:r>
              <a:rPr lang="en-GB" dirty="0"/>
              <a:t>/</a:t>
            </a:r>
            <a:r>
              <a:rPr lang="en-GB" dirty="0" err="1"/>
              <a:t>mrtnj</a:t>
            </a:r>
            <a:r>
              <a:rPr lang="en-GB" dirty="0"/>
              <a:t>/asas2022</a:t>
            </a:r>
          </a:p>
        </p:txBody>
      </p:sp>
      <p:pic>
        <p:nvPicPr>
          <p:cNvPr id="3" name="Bildobjekt 2">
            <a:extLst>
              <a:ext uri="{FF2B5EF4-FFF2-40B4-BE49-F238E27FC236}">
                <a16:creationId xmlns:a16="http://schemas.microsoft.com/office/drawing/2014/main" id="{58E1A5D9-243B-8F5A-4CB6-958AA335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1" y="3841125"/>
            <a:ext cx="599167" cy="599167"/>
          </a:xfrm>
          <a:prstGeom prst="rect">
            <a:avLst/>
          </a:prstGeom>
        </p:spPr>
      </p:pic>
    </p:spTree>
    <p:extLst>
      <p:ext uri="{BB962C8B-B14F-4D97-AF65-F5344CB8AC3E}">
        <p14:creationId xmlns:p14="http://schemas.microsoft.com/office/powerpoint/2010/main" val="8260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Selection mapping</a:t>
            </a:r>
          </a:p>
          <a:p>
            <a:pPr algn="l">
              <a:lnSpc>
                <a:spcPts val="3000"/>
              </a:lnSpc>
            </a:pPr>
            <a:endParaRPr lang="en-GB" sz="2400" dirty="0"/>
          </a:p>
          <a:p>
            <a:pPr algn="l">
              <a:lnSpc>
                <a:spcPts val="3000"/>
              </a:lnSpc>
            </a:pPr>
            <a:r>
              <a:rPr lang="en-GB" sz="2400" dirty="0"/>
              <a:t>Population genetic limitations</a:t>
            </a:r>
          </a:p>
          <a:p>
            <a:pPr algn="l">
              <a:lnSpc>
                <a:spcPts val="3000"/>
              </a:lnSpc>
            </a:pPr>
            <a:endParaRPr lang="en-GB" sz="2400" dirty="0"/>
          </a:p>
          <a:p>
            <a:pPr algn="l">
              <a:lnSpc>
                <a:spcPts val="3000"/>
              </a:lnSpc>
            </a:pPr>
            <a:r>
              <a:rPr lang="en-GB" sz="2400" dirty="0"/>
              <a:t>Practical concerns</a:t>
            </a:r>
          </a:p>
        </p:txBody>
      </p:sp>
    </p:spTree>
    <p:extLst>
      <p:ext uri="{BB962C8B-B14F-4D97-AF65-F5344CB8AC3E}">
        <p14:creationId xmlns:p14="http://schemas.microsoft.com/office/powerpoint/2010/main" val="132710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ruta 8">
            <a:extLst>
              <a:ext uri="{FF2B5EF4-FFF2-40B4-BE49-F238E27FC236}">
                <a16:creationId xmlns:a16="http://schemas.microsoft.com/office/drawing/2014/main" id="{96F9E9AC-DD06-FE9C-85A2-E8C8DFBD702D}"/>
              </a:ext>
            </a:extLst>
          </p:cNvPr>
          <p:cNvSpPr txBox="1"/>
          <p:nvPr/>
        </p:nvSpPr>
        <p:spPr>
          <a:xfrm>
            <a:off x="2739342" y="2757668"/>
            <a:ext cx="6713316" cy="2034251"/>
          </a:xfrm>
          <a:prstGeom prst="rect">
            <a:avLst/>
          </a:prstGeom>
          <a:noFill/>
        </p:spPr>
        <p:txBody>
          <a:bodyPr wrap="square" lIns="0" tIns="0" rIns="0" bIns="0" rtlCol="0">
            <a:noAutofit/>
          </a:bodyPr>
          <a:lstStyle/>
          <a:p>
            <a:pPr algn="l">
              <a:lnSpc>
                <a:spcPts val="3000"/>
              </a:lnSpc>
            </a:pPr>
            <a:r>
              <a:rPr lang="en-GB" sz="3200" dirty="0"/>
              <a:t>Slides &amp; references:</a:t>
            </a:r>
          </a:p>
          <a:p>
            <a:pPr algn="l">
              <a:lnSpc>
                <a:spcPts val="3000"/>
              </a:lnSpc>
            </a:pPr>
            <a:endParaRPr lang="en-GB" sz="3200" dirty="0"/>
          </a:p>
          <a:p>
            <a:pPr>
              <a:lnSpc>
                <a:spcPts val="3000"/>
              </a:lnSpc>
            </a:pPr>
            <a:r>
              <a:rPr lang="en-GB" sz="3200" dirty="0">
                <a:solidFill>
                  <a:schemeClr val="accent4"/>
                </a:solidFill>
              </a:rPr>
              <a:t>https://</a:t>
            </a:r>
            <a:r>
              <a:rPr lang="en-GB" sz="3200" dirty="0" err="1">
                <a:solidFill>
                  <a:schemeClr val="accent4"/>
                </a:solidFill>
              </a:rPr>
              <a:t>github.com</a:t>
            </a:r>
            <a:r>
              <a:rPr lang="en-GB" sz="3200" dirty="0">
                <a:solidFill>
                  <a:schemeClr val="accent4"/>
                </a:solidFill>
              </a:rPr>
              <a:t>/</a:t>
            </a:r>
            <a:r>
              <a:rPr lang="en-GB" sz="3200" dirty="0" err="1">
                <a:solidFill>
                  <a:schemeClr val="accent4"/>
                </a:solidFill>
              </a:rPr>
              <a:t>mrtnj</a:t>
            </a:r>
            <a:r>
              <a:rPr lang="en-GB" sz="3200" dirty="0">
                <a:solidFill>
                  <a:schemeClr val="accent4"/>
                </a:solidFill>
              </a:rPr>
              <a:t>/asas2022</a:t>
            </a:r>
          </a:p>
          <a:p>
            <a:pPr algn="l">
              <a:lnSpc>
                <a:spcPts val="3000"/>
              </a:lnSpc>
            </a:pPr>
            <a:endParaRPr lang="en-GB" sz="3200" dirty="0"/>
          </a:p>
        </p:txBody>
      </p:sp>
    </p:spTree>
    <p:extLst>
      <p:ext uri="{BB962C8B-B14F-4D97-AF65-F5344CB8AC3E}">
        <p14:creationId xmlns:p14="http://schemas.microsoft.com/office/powerpoint/2010/main" val="17483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C2BBB514-EEBD-BE94-6837-9E20F00C3FCB}"/>
              </a:ext>
            </a:extLst>
          </p:cNvPr>
          <p:cNvSpPr txBox="1"/>
          <p:nvPr/>
        </p:nvSpPr>
        <p:spPr>
          <a:xfrm>
            <a:off x="1111170" y="613458"/>
            <a:ext cx="9780608" cy="4548851"/>
          </a:xfrm>
          <a:prstGeom prst="rect">
            <a:avLst/>
          </a:prstGeom>
          <a:noFill/>
        </p:spPr>
        <p:txBody>
          <a:bodyPr wrap="square" lIns="0" tIns="0" rIns="0" bIns="0" rtlCol="0">
            <a:noAutofit/>
          </a:bodyPr>
          <a:lstStyle/>
          <a:p>
            <a:pPr>
              <a:lnSpc>
                <a:spcPts val="3000"/>
              </a:lnSpc>
            </a:pPr>
            <a:r>
              <a:rPr lang="sv-SE" sz="1600" dirty="0">
                <a:latin typeface="Courier" pitchFamily="2" charset="0"/>
              </a:rPr>
              <a:t>GAATGTAACTTCAATTACTTTGCCTCAGTGACAAAGGAATGAAACAATATAGCCATCCTCTAGTTTGAGAGCCTGCAGCAGAATTACTATGGATCACTAATAGGAAGTAGCTTATTAGTAAAGGTAAGTAACATAAGGATATCTTTTGTACACAAAATGAGTAAGTATGATTGGGTTTATGCAAACCTACTGAAATAACTCAAATCACGGGTCTACTTATCTGTCCACCAAAAAAAAACAACAACAAAAAAACACTAATATTCTTTTGCTTAGTCCACAAAAAGCAGAACATAAAAAGTAACACTGGACTCAGAATAAAAGCAAGGGAGAGTTTGCAAGAGAGCACCCACAAGAGGTTACAAAACATCACTCAATCAGTGCTACCTTTGAAGAGGGAGTACAAGTCCCCAGTTTCTTAGTCTCTCACCAGGTCTTGTTTGCTGTGAGAAACATAGACTCTTCTGTAGTGCTCTTAGTTGTATTGGATCATCAGGAAAGTTAAGAGAGGACAGAGATTAAGCTGGAAGTGGAATTTAACACTATGGCTCAAGATTGACAAGCTGCCGCTGCAGTGTCAGGCAATGTTTTATGTATAAAAAACTATGGCTTTCAACTATGGCTCTTACTGCCTAGAAATCAAGTGTAGAATAGACTCATGGCAGCTAAGAGCATTGATCCAGAGAAGACAGAGATTCCTCTGGTGATCTATTCATTTTGCCAGATGATTTTATTTTCCTCTGTGTCAGCCTGTGTCAATCATTTATTTGCCCAAGTCAAGAGGAACTGAGGAACTGAGATTTTCATGTCCTGTTGCTAATACAGAATGCGGTGTCCCTGCATTCTGGGACAAGCTGGCTATTTTAGCAGTAAGAACAAGAAAATCAGCAGAGAAGTTTGATACTCTAGAAAAATCCTGAGGGCAGCTGAAACATGCTGAATATTACAACACATGGAATGTTA</a:t>
            </a:r>
            <a:endParaRPr lang="en-GB" dirty="0">
              <a:latin typeface="Courier" pitchFamily="2" charset="0"/>
            </a:endParaRPr>
          </a:p>
        </p:txBody>
      </p:sp>
      <p:sp>
        <p:nvSpPr>
          <p:cNvPr id="4" name="textruta 3">
            <a:extLst>
              <a:ext uri="{FF2B5EF4-FFF2-40B4-BE49-F238E27FC236}">
                <a16:creationId xmlns:a16="http://schemas.microsoft.com/office/drawing/2014/main" id="{10D41B03-DE49-D201-C083-C24BEE5651BF}"/>
              </a:ext>
            </a:extLst>
          </p:cNvPr>
          <p:cNvSpPr txBox="1"/>
          <p:nvPr/>
        </p:nvSpPr>
        <p:spPr>
          <a:xfrm>
            <a:off x="2010137" y="5642659"/>
            <a:ext cx="7384648" cy="914400"/>
          </a:xfrm>
          <a:prstGeom prst="rect">
            <a:avLst/>
          </a:prstGeom>
          <a:noFill/>
        </p:spPr>
        <p:txBody>
          <a:bodyPr wrap="none" lIns="0" tIns="0" rIns="0" bIns="0" rtlCol="0">
            <a:noAutofit/>
          </a:bodyPr>
          <a:lstStyle/>
          <a:p>
            <a:pPr algn="l">
              <a:lnSpc>
                <a:spcPts val="3000"/>
              </a:lnSpc>
            </a:pPr>
            <a:r>
              <a:rPr lang="en-GB" sz="2400" dirty="0"/>
              <a:t>Cast your mind back to 2010, the “(post-)genomic era” …</a:t>
            </a:r>
          </a:p>
        </p:txBody>
      </p:sp>
    </p:spTree>
    <p:extLst>
      <p:ext uri="{BB962C8B-B14F-4D97-AF65-F5344CB8AC3E}">
        <p14:creationId xmlns:p14="http://schemas.microsoft.com/office/powerpoint/2010/main" val="196012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3B603DA-A4DA-92AD-FB9E-B809E1AA846D}"/>
              </a:ext>
            </a:extLst>
          </p:cNvPr>
          <p:cNvSpPr txBox="1"/>
          <p:nvPr/>
        </p:nvSpPr>
        <p:spPr>
          <a:xfrm>
            <a:off x="1122744" y="3429000"/>
            <a:ext cx="2974693" cy="1270322"/>
          </a:xfrm>
          <a:prstGeom prst="rect">
            <a:avLst/>
          </a:prstGeom>
          <a:noFill/>
        </p:spPr>
        <p:txBody>
          <a:bodyPr wrap="none" lIns="0" tIns="0" rIns="0" bIns="0" rtlCol="0">
            <a:noAutofit/>
          </a:bodyPr>
          <a:lstStyle/>
          <a:p>
            <a:pPr algn="l">
              <a:lnSpc>
                <a:spcPts val="3000"/>
              </a:lnSpc>
            </a:pPr>
            <a:r>
              <a:rPr lang="en-GB" sz="2400" dirty="0"/>
              <a:t>Reference genome</a:t>
            </a:r>
          </a:p>
          <a:p>
            <a:pPr algn="l">
              <a:lnSpc>
                <a:spcPts val="3000"/>
              </a:lnSpc>
            </a:pPr>
            <a:endParaRPr lang="en-GB" sz="2400" dirty="0"/>
          </a:p>
          <a:p>
            <a:pPr algn="l">
              <a:lnSpc>
                <a:spcPts val="3000"/>
              </a:lnSpc>
            </a:pPr>
            <a:r>
              <a:rPr lang="en-GB" sz="2400" dirty="0"/>
              <a:t>SNP chip</a:t>
            </a:r>
          </a:p>
        </p:txBody>
      </p:sp>
      <p:sp>
        <p:nvSpPr>
          <p:cNvPr id="4" name="textruta 3">
            <a:extLst>
              <a:ext uri="{FF2B5EF4-FFF2-40B4-BE49-F238E27FC236}">
                <a16:creationId xmlns:a16="http://schemas.microsoft.com/office/drawing/2014/main" id="{92F5B6CC-556B-98F0-DE2B-BCFB1E1B98C7}"/>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6" name="Bildobjekt 5">
            <a:extLst>
              <a:ext uri="{FF2B5EF4-FFF2-40B4-BE49-F238E27FC236}">
                <a16:creationId xmlns:a16="http://schemas.microsoft.com/office/drawing/2014/main" id="{D62CCB49-4BCD-6D0D-D59E-0A6A80D3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036" y="1558724"/>
            <a:ext cx="1607916" cy="1607916"/>
          </a:xfrm>
          <a:prstGeom prst="rect">
            <a:avLst/>
          </a:prstGeom>
        </p:spPr>
      </p:pic>
      <p:pic>
        <p:nvPicPr>
          <p:cNvPr id="8" name="Bildobjekt 7">
            <a:extLst>
              <a:ext uri="{FF2B5EF4-FFF2-40B4-BE49-F238E27FC236}">
                <a16:creationId xmlns:a16="http://schemas.microsoft.com/office/drawing/2014/main" id="{2DB38F95-EE51-A38D-517D-B159B7A63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419" y="1716910"/>
            <a:ext cx="1607917" cy="1607917"/>
          </a:xfrm>
          <a:prstGeom prst="rect">
            <a:avLst/>
          </a:prstGeom>
        </p:spPr>
      </p:pic>
      <p:pic>
        <p:nvPicPr>
          <p:cNvPr id="10" name="Bildobjekt 9">
            <a:extLst>
              <a:ext uri="{FF2B5EF4-FFF2-40B4-BE49-F238E27FC236}">
                <a16:creationId xmlns:a16="http://schemas.microsoft.com/office/drawing/2014/main" id="{2C44AC53-D402-AA5A-ABEC-CB9700482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021" y="1905482"/>
            <a:ext cx="914400" cy="914400"/>
          </a:xfrm>
          <a:prstGeom prst="rect">
            <a:avLst/>
          </a:prstGeom>
        </p:spPr>
      </p:pic>
      <p:sp>
        <p:nvSpPr>
          <p:cNvPr id="11" name="textruta 10">
            <a:extLst>
              <a:ext uri="{FF2B5EF4-FFF2-40B4-BE49-F238E27FC236}">
                <a16:creationId xmlns:a16="http://schemas.microsoft.com/office/drawing/2014/main" id="{42459979-0383-450D-8053-0FD481F8ED98}"/>
              </a:ext>
            </a:extLst>
          </p:cNvPr>
          <p:cNvSpPr txBox="1"/>
          <p:nvPr/>
        </p:nvSpPr>
        <p:spPr>
          <a:xfrm>
            <a:off x="4873904" y="3429000"/>
            <a:ext cx="914400" cy="914400"/>
          </a:xfrm>
          <a:prstGeom prst="rect">
            <a:avLst/>
          </a:prstGeom>
          <a:noFill/>
        </p:spPr>
        <p:txBody>
          <a:bodyPr wrap="none" lIns="0" tIns="0" rIns="0" bIns="0" rtlCol="0">
            <a:noAutofit/>
          </a:bodyPr>
          <a:lstStyle/>
          <a:p>
            <a:pPr algn="l">
              <a:lnSpc>
                <a:spcPts val="3000"/>
              </a:lnSpc>
            </a:pPr>
            <a:r>
              <a:rPr lang="en-GB" sz="2400" dirty="0"/>
              <a:t>2004</a:t>
            </a:r>
          </a:p>
        </p:txBody>
      </p:sp>
      <p:sp>
        <p:nvSpPr>
          <p:cNvPr id="12" name="textruta 11">
            <a:extLst>
              <a:ext uri="{FF2B5EF4-FFF2-40B4-BE49-F238E27FC236}">
                <a16:creationId xmlns:a16="http://schemas.microsoft.com/office/drawing/2014/main" id="{43BF201A-E80A-CD57-4CD7-13E2386E4CCA}"/>
              </a:ext>
            </a:extLst>
          </p:cNvPr>
          <p:cNvSpPr txBox="1"/>
          <p:nvPr/>
        </p:nvSpPr>
        <p:spPr>
          <a:xfrm>
            <a:off x="7122768" y="3429000"/>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3" name="textruta 12">
            <a:extLst>
              <a:ext uri="{FF2B5EF4-FFF2-40B4-BE49-F238E27FC236}">
                <a16:creationId xmlns:a16="http://schemas.microsoft.com/office/drawing/2014/main" id="{5B9868B2-80A5-2962-D80A-873B5A9965E9}"/>
              </a:ext>
            </a:extLst>
          </p:cNvPr>
          <p:cNvSpPr txBox="1"/>
          <p:nvPr/>
        </p:nvSpPr>
        <p:spPr>
          <a:xfrm>
            <a:off x="9588177" y="3443468"/>
            <a:ext cx="914400" cy="914400"/>
          </a:xfrm>
          <a:prstGeom prst="rect">
            <a:avLst/>
          </a:prstGeom>
          <a:noFill/>
        </p:spPr>
        <p:txBody>
          <a:bodyPr wrap="none" lIns="0" tIns="0" rIns="0" bIns="0" rtlCol="0">
            <a:noAutofit/>
          </a:bodyPr>
          <a:lstStyle/>
          <a:p>
            <a:pPr algn="l">
              <a:lnSpc>
                <a:spcPts val="3000"/>
              </a:lnSpc>
            </a:pPr>
            <a:r>
              <a:rPr lang="en-GB" sz="2400" dirty="0"/>
              <a:t>2012</a:t>
            </a:r>
          </a:p>
        </p:txBody>
      </p:sp>
      <p:sp>
        <p:nvSpPr>
          <p:cNvPr id="14" name="textruta 13">
            <a:extLst>
              <a:ext uri="{FF2B5EF4-FFF2-40B4-BE49-F238E27FC236}">
                <a16:creationId xmlns:a16="http://schemas.microsoft.com/office/drawing/2014/main" id="{2D65B94C-1813-AEAD-3FA6-E4DB497F2FBC}"/>
              </a:ext>
            </a:extLst>
          </p:cNvPr>
          <p:cNvSpPr txBox="1"/>
          <p:nvPr/>
        </p:nvSpPr>
        <p:spPr>
          <a:xfrm>
            <a:off x="7122768" y="4473615"/>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5" name="textruta 14">
            <a:extLst>
              <a:ext uri="{FF2B5EF4-FFF2-40B4-BE49-F238E27FC236}">
                <a16:creationId xmlns:a16="http://schemas.microsoft.com/office/drawing/2014/main" id="{76EA316A-AFE6-264F-41D2-B20B5617BE79}"/>
              </a:ext>
            </a:extLst>
          </p:cNvPr>
          <p:cNvSpPr txBox="1"/>
          <p:nvPr/>
        </p:nvSpPr>
        <p:spPr>
          <a:xfrm>
            <a:off x="9588177" y="4482296"/>
            <a:ext cx="914400" cy="914400"/>
          </a:xfrm>
          <a:prstGeom prst="rect">
            <a:avLst/>
          </a:prstGeom>
          <a:noFill/>
        </p:spPr>
        <p:txBody>
          <a:bodyPr wrap="none" lIns="0" tIns="0" rIns="0" bIns="0" rtlCol="0">
            <a:noAutofit/>
          </a:bodyPr>
          <a:lstStyle/>
          <a:p>
            <a:pPr algn="l">
              <a:lnSpc>
                <a:spcPts val="3000"/>
              </a:lnSpc>
            </a:pPr>
            <a:r>
              <a:rPr lang="en-GB" sz="2400" dirty="0"/>
              <a:t>2011</a:t>
            </a:r>
          </a:p>
        </p:txBody>
      </p:sp>
      <p:sp>
        <p:nvSpPr>
          <p:cNvPr id="16" name="textruta 15">
            <a:extLst>
              <a:ext uri="{FF2B5EF4-FFF2-40B4-BE49-F238E27FC236}">
                <a16:creationId xmlns:a16="http://schemas.microsoft.com/office/drawing/2014/main" id="{402BC05C-FA2E-1E43-1745-FEACFF2D6C37}"/>
              </a:ext>
            </a:extLst>
          </p:cNvPr>
          <p:cNvSpPr txBox="1"/>
          <p:nvPr/>
        </p:nvSpPr>
        <p:spPr>
          <a:xfrm>
            <a:off x="4873904" y="4467828"/>
            <a:ext cx="914400" cy="914400"/>
          </a:xfrm>
          <a:prstGeom prst="rect">
            <a:avLst/>
          </a:prstGeom>
          <a:noFill/>
        </p:spPr>
        <p:txBody>
          <a:bodyPr wrap="none" lIns="0" tIns="0" rIns="0" bIns="0" rtlCol="0">
            <a:noAutofit/>
          </a:bodyPr>
          <a:lstStyle/>
          <a:p>
            <a:pPr algn="l">
              <a:lnSpc>
                <a:spcPts val="3000"/>
              </a:lnSpc>
            </a:pPr>
            <a:r>
              <a:rPr lang="en-GB" sz="2400" dirty="0"/>
              <a:t>2009</a:t>
            </a:r>
          </a:p>
        </p:txBody>
      </p:sp>
    </p:spTree>
    <p:extLst>
      <p:ext uri="{BB962C8B-B14F-4D97-AF65-F5344CB8AC3E}">
        <p14:creationId xmlns:p14="http://schemas.microsoft.com/office/powerpoint/2010/main" val="10931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271" b="84963"/>
          <a:stretch/>
        </p:blipFill>
        <p:spPr bwMode="auto">
          <a:xfrm>
            <a:off x="469471" y="2542612"/>
            <a:ext cx="5332082" cy="1564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19">
            <a:extLst>
              <a:ext uri="{FF2B5EF4-FFF2-40B4-BE49-F238E27FC236}">
                <a16:creationId xmlns:a16="http://schemas.microsoft.com/office/drawing/2014/main" id="{5DD63BF0-F46F-9E5B-BDF6-3E450F43E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765" b="49958"/>
          <a:stretch/>
        </p:blipFill>
        <p:spPr bwMode="auto">
          <a:xfrm>
            <a:off x="8362011" y="1861495"/>
            <a:ext cx="3360518" cy="3358627"/>
          </a:xfrm>
          <a:prstGeom prst="rect">
            <a:avLst/>
          </a:prstGeom>
          <a:noFill/>
          <a:extLst>
            <a:ext uri="{909E8E84-426E-40DD-AFC4-6F175D3DCCD1}">
              <a14:hiddenFill xmlns:a14="http://schemas.microsoft.com/office/drawing/2010/main">
                <a:solidFill>
                  <a:srgbClr val="FFFFFF"/>
                </a:solidFill>
              </a14:hiddenFill>
            </a:ext>
          </a:extLst>
        </p:spPr>
      </p:pic>
      <p:sp>
        <p:nvSpPr>
          <p:cNvPr id="7" name="Höger 6">
            <a:extLst>
              <a:ext uri="{FF2B5EF4-FFF2-40B4-BE49-F238E27FC236}">
                <a16:creationId xmlns:a16="http://schemas.microsoft.com/office/drawing/2014/main" id="{9FCD0B2B-87B0-BB67-7D35-B20F70AE6284}"/>
              </a:ext>
            </a:extLst>
          </p:cNvPr>
          <p:cNvSpPr/>
          <p:nvPr/>
        </p:nvSpPr>
        <p:spPr>
          <a:xfrm>
            <a:off x="6009897" y="2954438"/>
            <a:ext cx="1675693" cy="949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textruta 7">
            <a:extLst>
              <a:ext uri="{FF2B5EF4-FFF2-40B4-BE49-F238E27FC236}">
                <a16:creationId xmlns:a16="http://schemas.microsoft.com/office/drawing/2014/main" id="{8DA9AB0D-EB67-6EFB-B38E-0EDCD4466261}"/>
              </a:ext>
            </a:extLst>
          </p:cNvPr>
          <p:cNvSpPr txBox="1"/>
          <p:nvPr/>
        </p:nvSpPr>
        <p:spPr>
          <a:xfrm>
            <a:off x="10042270" y="6261905"/>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9" name="Rektangel 8">
            <a:extLst>
              <a:ext uri="{FF2B5EF4-FFF2-40B4-BE49-F238E27FC236}">
                <a16:creationId xmlns:a16="http://schemas.microsoft.com/office/drawing/2014/main" id="{58407C41-3493-6A57-EC93-D97ED997EBB1}"/>
              </a:ext>
            </a:extLst>
          </p:cNvPr>
          <p:cNvSpPr/>
          <p:nvPr/>
        </p:nvSpPr>
        <p:spPr>
          <a:xfrm>
            <a:off x="335653" y="2542612"/>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Rektangel 9">
            <a:extLst>
              <a:ext uri="{FF2B5EF4-FFF2-40B4-BE49-F238E27FC236}">
                <a16:creationId xmlns:a16="http://schemas.microsoft.com/office/drawing/2014/main" id="{5C653301-C6F6-68F9-3AC1-409019A786CE}"/>
              </a:ext>
            </a:extLst>
          </p:cNvPr>
          <p:cNvSpPr/>
          <p:nvPr/>
        </p:nvSpPr>
        <p:spPr>
          <a:xfrm>
            <a:off x="8147879" y="1752901"/>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224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41"/>
          <a:stretch/>
        </p:blipFill>
        <p:spPr bwMode="auto">
          <a:xfrm>
            <a:off x="1786098" y="766659"/>
            <a:ext cx="8422772" cy="5304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a:extLst>
              <a:ext uri="{FF2B5EF4-FFF2-40B4-BE49-F238E27FC236}">
                <a16:creationId xmlns:a16="http://schemas.microsoft.com/office/drawing/2014/main" id="{10BF22C5-C0DB-77C6-74CC-EDDB7CFA01CF}"/>
              </a:ext>
            </a:extLst>
          </p:cNvPr>
          <p:cNvSpPr txBox="1"/>
          <p:nvPr/>
        </p:nvSpPr>
        <p:spPr>
          <a:xfrm>
            <a:off x="10093124" y="6296627"/>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5" name="Rektangel 4">
            <a:extLst>
              <a:ext uri="{FF2B5EF4-FFF2-40B4-BE49-F238E27FC236}">
                <a16:creationId xmlns:a16="http://schemas.microsoft.com/office/drawing/2014/main" id="{B7291940-0E21-3123-7EA8-CEE2BC0D4910}"/>
              </a:ext>
            </a:extLst>
          </p:cNvPr>
          <p:cNvSpPr/>
          <p:nvPr/>
        </p:nvSpPr>
        <p:spPr>
          <a:xfrm>
            <a:off x="1597306" y="766659"/>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9609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1" id="{D758D634-A8FC-2645-A28B-5082C85F2969}" vid="{9FD7F720-BD1A-B84D-B644-F1E9D9428B2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SLU mallsidor</Template>
  <TotalTime>788</TotalTime>
  <Words>1086</Words>
  <Application>Microsoft Macintosh PowerPoint</Application>
  <PresentationFormat>Bredbild</PresentationFormat>
  <Paragraphs>197</Paragraphs>
  <Slides>35</Slides>
  <Notes>0</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35</vt:i4>
      </vt:variant>
    </vt:vector>
  </HeadingPairs>
  <TitlesOfParts>
    <vt:vector size="41" baseType="lpstr">
      <vt:lpstr>Arial</vt:lpstr>
      <vt:lpstr>Bookman Old Style</vt:lpstr>
      <vt:lpstr>Calibri</vt:lpstr>
      <vt:lpstr>Cambria Math</vt:lpstr>
      <vt:lpstr>Courier</vt:lpstr>
      <vt:lpstr>SLU mallsidor</vt:lpstr>
      <vt:lpstr>PowerPoint-presentation</vt:lpstr>
      <vt:lpstr>Problematizing selection mapping from an animal science perspective</vt:lpstr>
      <vt:lpstr>Acknowledgements</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Pres-mall-en-16x9-2019-10-29 Read this before creating your presentation</dc:title>
  <dc:creator>Martin Johnsson</dc:creator>
  <cp:lastModifiedBy>Martin Johnsson</cp:lastModifiedBy>
  <cp:revision>202</cp:revision>
  <dcterms:created xsi:type="dcterms:W3CDTF">2022-06-14T09:14:18Z</dcterms:created>
  <dcterms:modified xsi:type="dcterms:W3CDTF">2022-06-29T11:19:02Z</dcterms:modified>
</cp:coreProperties>
</file>